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Override3.xml" ContentType="application/vnd.openxmlformats-officedocument.themeOverr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Default Extension="wav" ContentType="audio/wav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7" r:id="rId1"/>
    <p:sldMasterId id="2147483699" r:id="rId2"/>
    <p:sldMasterId id="2147483711" r:id="rId3"/>
  </p:sldMasterIdLst>
  <p:notesMasterIdLst>
    <p:notesMasterId r:id="rId40"/>
  </p:notesMasterIdLst>
  <p:sldIdLst>
    <p:sldId id="302" r:id="rId4"/>
    <p:sldId id="310" r:id="rId5"/>
    <p:sldId id="311" r:id="rId6"/>
    <p:sldId id="312" r:id="rId7"/>
    <p:sldId id="314" r:id="rId8"/>
    <p:sldId id="320" r:id="rId9"/>
    <p:sldId id="321" r:id="rId10"/>
    <p:sldId id="322" r:id="rId11"/>
    <p:sldId id="323" r:id="rId12"/>
    <p:sldId id="324" r:id="rId13"/>
    <p:sldId id="325" r:id="rId14"/>
    <p:sldId id="327" r:id="rId15"/>
    <p:sldId id="328" r:id="rId16"/>
    <p:sldId id="329" r:id="rId17"/>
    <p:sldId id="330" r:id="rId18"/>
    <p:sldId id="335" r:id="rId19"/>
    <p:sldId id="268" r:id="rId20"/>
    <p:sldId id="266" r:id="rId21"/>
    <p:sldId id="348" r:id="rId22"/>
    <p:sldId id="337" r:id="rId23"/>
    <p:sldId id="338" r:id="rId24"/>
    <p:sldId id="340" r:id="rId25"/>
    <p:sldId id="346" r:id="rId26"/>
    <p:sldId id="332" r:id="rId27"/>
    <p:sldId id="341" r:id="rId28"/>
    <p:sldId id="342" r:id="rId29"/>
    <p:sldId id="344" r:id="rId30"/>
    <p:sldId id="345" r:id="rId31"/>
    <p:sldId id="343" r:id="rId32"/>
    <p:sldId id="339" r:id="rId33"/>
    <p:sldId id="333" r:id="rId34"/>
    <p:sldId id="347" r:id="rId35"/>
    <p:sldId id="336" r:id="rId36"/>
    <p:sldId id="349" r:id="rId37"/>
    <p:sldId id="334" r:id="rId38"/>
    <p:sldId id="303" r:id="rId39"/>
  </p:sldIdLst>
  <p:sldSz cx="1219517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182" y="-77"/>
      </p:cViewPr>
      <p:guideLst>
        <p:guide orient="horz" pos="2160"/>
        <p:guide pos="384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wrap="none" lIns="0" tIns="0" rIns="0" bIns="0"/>
          <a:lstStyle/>
          <a:p>
            <a:r>
              <a:rPr lang="en-IN"/>
              <a:t>Click to edit the notes format</a:t>
            </a:r>
            <a:endParaRPr/>
          </a:p>
        </p:txBody>
      </p:sp>
      <p:sp>
        <p:nvSpPr>
          <p:cNvPr id="22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wrap="none" lIns="0" tIns="0" rIns="0" bIns="0"/>
          <a:lstStyle/>
          <a:p>
            <a:r>
              <a:rPr lang="en-IN"/>
              <a:t>&lt;header&gt;</a:t>
            </a:r>
            <a:endParaRPr/>
          </a:p>
        </p:txBody>
      </p:sp>
      <p:sp>
        <p:nvSpPr>
          <p:cNvPr id="228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wrap="none" lIns="0" tIns="0" rIns="0" bIns="0"/>
          <a:lstStyle/>
          <a:p>
            <a:pPr algn="r"/>
            <a:r>
              <a:rPr lang="en-IN"/>
              <a:t>&lt;date/time&gt;</a:t>
            </a:r>
            <a:endParaRPr/>
          </a:p>
        </p:txBody>
      </p:sp>
      <p:sp>
        <p:nvSpPr>
          <p:cNvPr id="229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wrap="none" lIns="0" tIns="0" rIns="0" bIns="0" anchor="b"/>
          <a:lstStyle/>
          <a:p>
            <a:r>
              <a:rPr lang="en-IN"/>
              <a:t>&lt;footer&gt;</a:t>
            </a:r>
            <a:endParaRPr/>
          </a:p>
        </p:txBody>
      </p:sp>
      <p:sp>
        <p:nvSpPr>
          <p:cNvPr id="230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wrap="none" lIns="0" tIns="0" rIns="0" bIns="0" anchor="b"/>
          <a:lstStyle/>
          <a:p>
            <a:pPr algn="r"/>
            <a:fld id="{5F6B1BC4-328D-490A-BC84-78A20F23DB45}" type="slidenum">
              <a:rPr lang="en-IN"/>
              <a:pPr algn="r"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685800"/>
            <a:ext cx="59436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B27930-1295-42C4-A736-DDBEE384EC81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https://www.google.co.in/search?q=cloud+map&amp;biw=1920&amp;bih=1025&amp;source=lnms&amp;tbm=isch&amp;sa=X&amp;ved=0ahUKEwjZhMDYv_PQAhVCs48KHYQwDfgQ_AUIBigB#tbm=isch&amp;q=cloud+computing+landscape&amp;imgrc=CyUVeqBFFsep3M%3A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5010D0-6F6F-4390-BA68-96E4BD152939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https://www.google.co.in/search?q=cloud+map&amp;biw=1920&amp;bih=1025&amp;source=lnms&amp;tbm=isch&amp;sa=X&amp;ved=0ahUKEwjZhMDYv_PQAhVCs48KHYQwDfgQ_AUIBigB#tbm=isch&amp;q=cloud+computing+landscape&amp;imgrc=tr1q3iisuZxMUM%3A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5010D0-6F6F-4390-BA68-96E4BD152939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https://www.google.co.in/search?q=cloud+map&amp;biw=1920&amp;bih=1025&amp;source=lnms&amp;tbm=isch&amp;sa=X&amp;ved=0ahUKEwjZhMDYv_PQAhVCs48KHYQwDfgQ_AUIBigB#tbm=isch&amp;q=cloud+computing+landscape&amp;imgrc=QXJgjzgaBmce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5010D0-6F6F-4390-BA68-96E4BD152939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638" y="2130443"/>
            <a:ext cx="10365899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10/14/2017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10/14/2017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41502" y="274654"/>
            <a:ext cx="2743914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759" y="274654"/>
            <a:ext cx="802849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10/14/2017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638" y="2130441"/>
            <a:ext cx="10365899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10/14/2017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10/14/2017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341" y="4406916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341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10/14/2017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759" y="1600206"/>
            <a:ext cx="538620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9214" y="1600206"/>
            <a:ext cx="538620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10/14/2017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981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981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10/14/2017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10/14/2017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10/14/2017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767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977" y="273065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767" y="1435103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10/14/2017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10/14/2017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339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90339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90339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10/14/2017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10/14/2017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41502" y="274652"/>
            <a:ext cx="2743914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759" y="274652"/>
            <a:ext cx="802849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10/14/2017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875" y="2130438"/>
            <a:ext cx="1036542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9757" y="3886200"/>
            <a:ext cx="8535674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07795" y="4353632"/>
            <a:ext cx="2845752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EE20868-F83A-4F58-B468-AB8553C26D70}" type="datetimeFigureOut">
              <a:rPr lang="en-US" smtClean="0">
                <a:solidFill>
                  <a:prstClr val="black"/>
                </a:solidFill>
                <a:ea typeface="宋体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10/14/2017</a:t>
            </a:fld>
            <a:endParaRPr lang="en-US">
              <a:solidFill>
                <a:prstClr val="black"/>
              </a:solidFill>
              <a:ea typeface="宋体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34118" y="3852766"/>
            <a:ext cx="3861753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77790" y="4171069"/>
            <a:ext cx="2845751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0D9682E-4B44-46E0-B6F3-365C090610A7}" type="slidenum">
              <a:rPr lang="en-US" smtClean="0">
                <a:solidFill>
                  <a:prstClr val="black"/>
                </a:solidFill>
                <a:ea typeface="宋体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prstClr val="black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78993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07795" y="4353632"/>
            <a:ext cx="2845752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EE20868-F83A-4F58-B468-AB8553C26D70}" type="datetimeFigureOut">
              <a:rPr lang="en-US" smtClean="0">
                <a:solidFill>
                  <a:prstClr val="black"/>
                </a:solidFill>
                <a:ea typeface="宋体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10/14/2017</a:t>
            </a:fld>
            <a:endParaRPr lang="en-US">
              <a:solidFill>
                <a:prstClr val="black"/>
              </a:solidFill>
              <a:ea typeface="宋体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34118" y="3852766"/>
            <a:ext cx="3861753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77790" y="4171069"/>
            <a:ext cx="2845751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0D9682E-4B44-46E0-B6F3-365C090610A7}" type="slidenum">
              <a:rPr lang="en-US" smtClean="0">
                <a:solidFill>
                  <a:prstClr val="black"/>
                </a:solidFill>
                <a:ea typeface="宋体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prstClr val="black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74495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858" y="4406913"/>
            <a:ext cx="1036542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858" y="2906713"/>
            <a:ext cx="10365425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07795" y="4353632"/>
            <a:ext cx="2845752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EE20868-F83A-4F58-B468-AB8553C26D70}" type="datetimeFigureOut">
              <a:rPr lang="en-US" smtClean="0">
                <a:solidFill>
                  <a:prstClr val="black"/>
                </a:solidFill>
                <a:ea typeface="宋体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10/14/2017</a:t>
            </a:fld>
            <a:endParaRPr lang="en-US">
              <a:solidFill>
                <a:prstClr val="black"/>
              </a:solidFill>
              <a:ea typeface="宋体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34118" y="3852766"/>
            <a:ext cx="3861753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77790" y="4171069"/>
            <a:ext cx="2845751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0D9682E-4B44-46E0-B6F3-365C090610A7}" type="slidenum">
              <a:rPr lang="en-US" smtClean="0">
                <a:solidFill>
                  <a:prstClr val="black"/>
                </a:solidFill>
                <a:ea typeface="宋体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prstClr val="black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48134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919" y="1600206"/>
            <a:ext cx="541182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39" y="1600206"/>
            <a:ext cx="541182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07795" y="4353632"/>
            <a:ext cx="2845752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EE20868-F83A-4F58-B468-AB8553C26D70}" type="datetimeFigureOut">
              <a:rPr lang="en-US" smtClean="0">
                <a:solidFill>
                  <a:prstClr val="black"/>
                </a:solidFill>
                <a:ea typeface="宋体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10/14/2017</a:t>
            </a:fld>
            <a:endParaRPr lang="en-US">
              <a:solidFill>
                <a:prstClr val="black"/>
              </a:solidFill>
              <a:ea typeface="宋体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234118" y="3852766"/>
            <a:ext cx="3861753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宋体" charset="-122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77790" y="4171069"/>
            <a:ext cx="2845751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0D9682E-4B44-46E0-B6F3-365C090610A7}" type="slidenum">
              <a:rPr lang="en-US" smtClean="0">
                <a:solidFill>
                  <a:prstClr val="black"/>
                </a:solidFill>
                <a:ea typeface="宋体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prstClr val="black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593128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923" y="1535113"/>
            <a:ext cx="53881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923" y="2174875"/>
            <a:ext cx="53881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5559" y="1535113"/>
            <a:ext cx="538970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5559" y="2174875"/>
            <a:ext cx="538970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07795" y="4353632"/>
            <a:ext cx="2845752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EE20868-F83A-4F58-B468-AB8553C26D70}" type="datetimeFigureOut">
              <a:rPr lang="en-US" smtClean="0">
                <a:solidFill>
                  <a:prstClr val="black"/>
                </a:solidFill>
                <a:ea typeface="宋体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10/14/2017</a:t>
            </a:fld>
            <a:endParaRPr lang="en-US">
              <a:solidFill>
                <a:prstClr val="black"/>
              </a:solidFill>
              <a:ea typeface="宋体" charset="-122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234118" y="3852766"/>
            <a:ext cx="3861753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宋体" charset="-122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77790" y="4171069"/>
            <a:ext cx="2845751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0D9682E-4B44-46E0-B6F3-365C090610A7}" type="slidenum">
              <a:rPr lang="en-US" smtClean="0">
                <a:solidFill>
                  <a:prstClr val="black"/>
                </a:solidFill>
                <a:ea typeface="宋体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prstClr val="black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502082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07795" y="4353632"/>
            <a:ext cx="2845752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EE20868-F83A-4F58-B468-AB8553C26D70}" type="datetimeFigureOut">
              <a:rPr lang="en-US" smtClean="0">
                <a:solidFill>
                  <a:prstClr val="black"/>
                </a:solidFill>
                <a:ea typeface="宋体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10/14/2017</a:t>
            </a:fld>
            <a:endParaRPr lang="en-US">
              <a:solidFill>
                <a:prstClr val="black"/>
              </a:solidFill>
              <a:ea typeface="宋体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234118" y="3852766"/>
            <a:ext cx="3861753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宋体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77790" y="4171069"/>
            <a:ext cx="2845751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0D9682E-4B44-46E0-B6F3-365C090610A7}" type="slidenum">
              <a:rPr lang="en-US" smtClean="0">
                <a:solidFill>
                  <a:prstClr val="black"/>
                </a:solidFill>
                <a:ea typeface="宋体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prstClr val="black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45112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07795" y="4353632"/>
            <a:ext cx="2845752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EE20868-F83A-4F58-B468-AB8553C26D70}" type="datetimeFigureOut">
              <a:rPr lang="en-US" smtClean="0">
                <a:solidFill>
                  <a:prstClr val="black"/>
                </a:solidFill>
                <a:ea typeface="宋体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10/14/2017</a:t>
            </a:fld>
            <a:endParaRPr lang="en-US">
              <a:solidFill>
                <a:prstClr val="black"/>
              </a:solidFill>
              <a:ea typeface="宋体" charset="-122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234118" y="3852766"/>
            <a:ext cx="3861753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宋体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77790" y="4171069"/>
            <a:ext cx="2845751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0D9682E-4B44-46E0-B6F3-365C090610A7}" type="slidenum">
              <a:rPr lang="en-US" smtClean="0">
                <a:solidFill>
                  <a:prstClr val="black"/>
                </a:solidFill>
                <a:ea typeface="宋体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prstClr val="black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405508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342" y="4406918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342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10/14/2017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7" y="273050"/>
            <a:ext cx="40118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8734" y="273063"/>
            <a:ext cx="681653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917" y="1435103"/>
            <a:ext cx="40118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07795" y="4353632"/>
            <a:ext cx="2845752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EE20868-F83A-4F58-B468-AB8553C26D70}" type="datetimeFigureOut">
              <a:rPr lang="en-US" smtClean="0">
                <a:solidFill>
                  <a:prstClr val="black"/>
                </a:solidFill>
                <a:ea typeface="宋体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10/14/2017</a:t>
            </a:fld>
            <a:endParaRPr lang="en-US">
              <a:solidFill>
                <a:prstClr val="black"/>
              </a:solidFill>
              <a:ea typeface="宋体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234118" y="3852766"/>
            <a:ext cx="3861753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宋体" charset="-122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77790" y="4171069"/>
            <a:ext cx="2845751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0D9682E-4B44-46E0-B6F3-365C090610A7}" type="slidenum">
              <a:rPr lang="en-US" smtClean="0">
                <a:solidFill>
                  <a:prstClr val="black"/>
                </a:solidFill>
                <a:ea typeface="宋体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prstClr val="black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2956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686" y="4800600"/>
            <a:ext cx="7317421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90686" y="612775"/>
            <a:ext cx="7317421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90686" y="5367338"/>
            <a:ext cx="7317421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07795" y="4353632"/>
            <a:ext cx="2845752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EE20868-F83A-4F58-B468-AB8553C26D70}" type="datetimeFigureOut">
              <a:rPr lang="en-US" smtClean="0">
                <a:solidFill>
                  <a:prstClr val="black"/>
                </a:solidFill>
                <a:ea typeface="宋体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10/14/2017</a:t>
            </a:fld>
            <a:endParaRPr lang="en-US">
              <a:solidFill>
                <a:prstClr val="black"/>
              </a:solidFill>
              <a:ea typeface="宋体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234118" y="3852766"/>
            <a:ext cx="3861753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宋体" charset="-122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77790" y="4171069"/>
            <a:ext cx="2845751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0D9682E-4B44-46E0-B6F3-365C090610A7}" type="slidenum">
              <a:rPr lang="en-US" smtClean="0">
                <a:solidFill>
                  <a:prstClr val="black"/>
                </a:solidFill>
                <a:ea typeface="宋体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prstClr val="black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72195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07795" y="4353632"/>
            <a:ext cx="2845752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EE20868-F83A-4F58-B468-AB8553C26D70}" type="datetimeFigureOut">
              <a:rPr lang="en-US" smtClean="0">
                <a:solidFill>
                  <a:prstClr val="black"/>
                </a:solidFill>
                <a:ea typeface="宋体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10/14/2017</a:t>
            </a:fld>
            <a:endParaRPr lang="en-US">
              <a:solidFill>
                <a:prstClr val="black"/>
              </a:solidFill>
              <a:ea typeface="宋体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34118" y="3852766"/>
            <a:ext cx="3861753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77790" y="4171069"/>
            <a:ext cx="2845751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0D9682E-4B44-46E0-B6F3-365C090610A7}" type="slidenum">
              <a:rPr lang="en-US" smtClean="0">
                <a:solidFill>
                  <a:prstClr val="black"/>
                </a:solidFill>
                <a:ea typeface="宋体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prstClr val="black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26039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42219" y="274651"/>
            <a:ext cx="2743045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924" y="274651"/>
            <a:ext cx="8080607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07795" y="4353632"/>
            <a:ext cx="2845752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EE20868-F83A-4F58-B468-AB8553C26D70}" type="datetimeFigureOut">
              <a:rPr lang="en-US" smtClean="0">
                <a:solidFill>
                  <a:prstClr val="black"/>
                </a:solidFill>
                <a:ea typeface="宋体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10/14/2017</a:t>
            </a:fld>
            <a:endParaRPr lang="en-US">
              <a:solidFill>
                <a:prstClr val="black"/>
              </a:solidFill>
              <a:ea typeface="宋体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34118" y="3852766"/>
            <a:ext cx="3861753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77790" y="4171069"/>
            <a:ext cx="2845751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0D9682E-4B44-46E0-B6F3-365C090610A7}" type="slidenum">
              <a:rPr lang="en-US" smtClean="0">
                <a:solidFill>
                  <a:prstClr val="black"/>
                </a:solidFill>
                <a:ea typeface="宋体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prstClr val="black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83180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431" y="369035"/>
            <a:ext cx="11606008" cy="745784"/>
          </a:xfrm>
          <a:prstGeom prst="rect">
            <a:avLst/>
          </a:prstGeom>
        </p:spPr>
        <p:txBody>
          <a:bodyPr lIns="0" rIns="0"/>
          <a:lstStyle>
            <a:lvl1pPr>
              <a:defRPr sz="3200" baseline="0">
                <a:latin typeface="+mj-ea"/>
                <a:ea typeface="+mj-e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9540" y="1297019"/>
            <a:ext cx="11321188" cy="4800000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latin typeface="微软雅黑" pitchFamily="34" charset="-122"/>
                <a:ea typeface="微软雅黑" pitchFamily="34" charset="-122"/>
              </a:defRPr>
            </a:lvl2pPr>
            <a:lvl3pPr>
              <a:defRPr>
                <a:latin typeface="微软雅黑" pitchFamily="34" charset="-122"/>
                <a:ea typeface="微软雅黑" pitchFamily="34" charset="-122"/>
              </a:defRPr>
            </a:lvl3pPr>
            <a:lvl4pPr>
              <a:defRPr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advClick="0" advTm="8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759" y="1600206"/>
            <a:ext cx="538620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9214" y="1600206"/>
            <a:ext cx="538620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10/14/2017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981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981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10/14/2017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10/14/2017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10/14/2017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768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977" y="273067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768" y="1435103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10/14/2017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339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90339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90339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10/14/2017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759" y="1600206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766" y="6356368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10/14/2017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6685" y="6356368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9875" y="6356368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759" y="1600206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765" y="6356366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10/14/2017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6685" y="6356366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9875" y="6356366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924" y="274638"/>
            <a:ext cx="1097534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924" y="1600206"/>
            <a:ext cx="1097534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5" name="Picture 79" descr="dd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224605"/>
            <a:ext cx="12195175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8"/>
          <p:cNvPicPr>
            <a:picLocks noChangeAspect="1" noChangeArrowheads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9593" y="6381341"/>
            <a:ext cx="1305159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5"/>
          <p:cNvSpPr>
            <a:spLocks noChangeArrowheads="1"/>
          </p:cNvSpPr>
          <p:nvPr userDrawn="1"/>
        </p:nvSpPr>
        <p:spPr bwMode="auto">
          <a:xfrm>
            <a:off x="9752871" y="6525344"/>
            <a:ext cx="501705" cy="332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fld id="{334777C4-916E-458D-ABE7-87ACD557FBD2}" type="slidenum">
              <a:rPr lang="de-DE" altLang="zh-CN" sz="1200" smtClean="0">
                <a:solidFill>
                  <a:srgbClr val="000000"/>
                </a:solidFill>
                <a:latin typeface="FrutigerNext LT Bold" pitchFamily="34" charset="0"/>
                <a:ea typeface="ＭＳ Ｐゴシック" pitchFamily="34" charset="-128"/>
              </a:rPr>
              <a:pPr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 sz="1200" dirty="0">
              <a:solidFill>
                <a:srgbClr val="000000"/>
              </a:solidFill>
              <a:latin typeface="FrutigerNext LT Bold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93586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D:\sanil\work\OrgLevel\OSI_OpenSourceIndiaConf\OSI-2017\Sessions\SolutionStory-IntelligentCloud-BigData-IoT-trio\Videos\Digital%20transformation-%20are%20you%20ready%20for%20exponential%20changes.mp4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in/url?sa=i&amp;rct=j&amp;q=&amp;esrc=s&amp;source=images&amp;cd=&amp;cad=rja&amp;uact=8&amp;ved=0ahUKEwicpfTtwfPQAhXGro8KHXGbDqQQjRwIBw&amp;url=https://www.pinterest.com/danielalmodovar/toolkits-landscapes/&amp;bvm=bv.141536425,d.c2I&amp;psig=AFQjCNEskztP1L1AvnEZm3C5FJeGI-LQaw&amp;ust=148179851001481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in/url?sa=i&amp;rct=j&amp;q=&amp;esrc=s&amp;source=images&amp;cd=&amp;cad=rja&amp;uact=8&amp;ved=0ahUKEwjj6PKbwvPQAhUHPI8KHSXRA8IQjRwIBw&amp;url=https://www.pinterest.com/pin/543598617493206751/&amp;bvm=bv.141536425,d.c2I&amp;psig=AFQjCNEskztP1L1AvnEZm3C5FJeGI-LQaw&amp;ust=148179851001481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in/url?sa=i&amp;rct=j&amp;q=&amp;esrc=s&amp;source=images&amp;cd=&amp;cad=rja&amp;uact=8&amp;ved=0ahUKEwiE3tvCwfPQAhULs48KHTocDDsQjRwIBw&amp;url=https://whatsthebigdata.com/2016/02/08/big-data-landscape-2016/&amp;bvm=bv.141536425,d.c2I&amp;psig=AFQjCNEskztP1L1AvnEZm3C5FJeGI-LQaw&amp;ust=1481798510014810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iese/2017/05/31/the-smartest-cities-in-the-world-for-2017/" TargetMode="External"/><Relationship Id="rId2" Type="http://schemas.openxmlformats.org/officeDocument/2006/relationships/hyperlink" Target="https://dzone.com/articles/top-smart-city-projects-to-watch-in-20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D:\sanil\work\OrgLevel\OSI_OpenSourceIndiaConf\OSI-2017\Sessions\SolutionStory-IntelligentCloud-BigData-IoT-trio\Videos\AmazingFuture.mp4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dl.acm.org/citation.cfm?id=310930.310977&amp;coll=DL&amp;dl=GUIDE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9045" y="2819400"/>
            <a:ext cx="60176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905"/>
                <a:gradFill>
                  <a:gsLst>
                    <a:gs pos="0">
                      <a:srgbClr val="F79646">
                        <a:shade val="20000"/>
                        <a:satMod val="200000"/>
                      </a:srgbClr>
                    </a:gs>
                    <a:gs pos="78000">
                      <a:srgbClr val="F79646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F79646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igh Tower Text" pitchFamily="18" charset="0"/>
              </a:rPr>
              <a:t>Once upon a time…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5175" cy="193899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1905"/>
                <a:solidFill>
                  <a:srgbClr val="FFC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igh Tower Text" pitchFamily="18" charset="0"/>
              </a:rPr>
              <a:t>The Story of </a:t>
            </a:r>
            <a:r>
              <a:rPr lang="en-US" sz="6000" b="1" dirty="0" smtClean="0">
                <a:ln w="1905"/>
                <a:solidFill>
                  <a:srgbClr val="FFC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igh Tower Text" pitchFamily="18" charset="0"/>
              </a:rPr>
              <a:t>Solution with Intelligent Cloud-</a:t>
            </a:r>
            <a:r>
              <a:rPr lang="en-US" sz="6000" b="1" dirty="0" err="1" smtClean="0">
                <a:ln w="1905"/>
                <a:solidFill>
                  <a:srgbClr val="FFC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igh Tower Text" pitchFamily="18" charset="0"/>
              </a:rPr>
              <a:t>BigData</a:t>
            </a:r>
            <a:r>
              <a:rPr lang="en-US" sz="6000" b="1" dirty="0" smtClean="0">
                <a:ln w="1905"/>
                <a:solidFill>
                  <a:srgbClr val="FFC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igh Tower Text" pitchFamily="18" charset="0"/>
              </a:rPr>
              <a:t>-</a:t>
            </a:r>
            <a:r>
              <a:rPr lang="en-US" sz="6000" b="1" dirty="0" err="1" smtClean="0">
                <a:ln w="1905"/>
                <a:solidFill>
                  <a:srgbClr val="FFC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igh Tower Text" pitchFamily="18" charset="0"/>
              </a:rPr>
              <a:t>IoT</a:t>
            </a:r>
            <a:r>
              <a:rPr lang="en-US" sz="6000" b="1" dirty="0" smtClean="0">
                <a:ln w="1905"/>
                <a:solidFill>
                  <a:srgbClr val="FFC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igh Tower Text" pitchFamily="18" charset="0"/>
              </a:rPr>
              <a:t> </a:t>
            </a:r>
            <a:r>
              <a:rPr lang="en-US" sz="6000" b="1" dirty="0" err="1" smtClean="0">
                <a:ln w="1905"/>
                <a:solidFill>
                  <a:srgbClr val="FFC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igh Tower Text" pitchFamily="18" charset="0"/>
              </a:rPr>
              <a:t>Tro</a:t>
            </a:r>
            <a:r>
              <a:rPr lang="en-US" sz="6000" b="1" dirty="0" smtClean="0">
                <a:ln w="1905"/>
                <a:solidFill>
                  <a:srgbClr val="FFC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igh Tower Text" pitchFamily="18" charset="0"/>
              </a:rPr>
              <a:t>!</a:t>
            </a:r>
            <a:endParaRPr lang="en-US" sz="8800" b="1" dirty="0">
              <a:ln w="1905"/>
              <a:solidFill>
                <a:srgbClr val="FFC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High Tower Text" pitchFamily="18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193" y="76200"/>
            <a:ext cx="18165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sz="5400" b="1" dirty="0" err="1" smtClean="0">
                <a:ln w="1905"/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igh Tower Text" pitchFamily="18" charset="0"/>
              </a:rPr>
              <a:t>IoT</a:t>
            </a:r>
            <a:r>
              <a:rPr lang="en-US" sz="5400" b="1" dirty="0" smtClean="0">
                <a:ln w="1905"/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igh Tower Text" pitchFamily="18" charset="0"/>
              </a:rPr>
              <a:t>…</a:t>
            </a:r>
            <a:endParaRPr lang="en-US" sz="5400" b="1" dirty="0">
              <a:ln w="1905"/>
              <a:solidFill>
                <a:srgbClr val="C0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High Tower Text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4987" y="1022628"/>
            <a:ext cx="11353800" cy="14157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ea typeface="宋体" charset="-122"/>
              </a:rPr>
              <a:t>The </a:t>
            </a:r>
            <a:r>
              <a:rPr lang="en-US" b="1" dirty="0" smtClean="0">
                <a:solidFill>
                  <a:prstClr val="black"/>
                </a:solidFill>
                <a:ea typeface="宋体" charset="-122"/>
              </a:rPr>
              <a:t>Internet of things (</a:t>
            </a:r>
            <a:r>
              <a:rPr lang="en-US" b="1" dirty="0" err="1" smtClean="0">
                <a:solidFill>
                  <a:prstClr val="black"/>
                </a:solidFill>
                <a:ea typeface="宋体" charset="-122"/>
              </a:rPr>
              <a:t>IoT</a:t>
            </a:r>
            <a:r>
              <a:rPr lang="en-US" b="1" dirty="0" smtClean="0">
                <a:solidFill>
                  <a:prstClr val="black"/>
                </a:solidFill>
                <a:ea typeface="宋体" charset="-122"/>
              </a:rPr>
              <a:t>) </a:t>
            </a:r>
            <a:r>
              <a:rPr lang="en-US" dirty="0" smtClean="0">
                <a:solidFill>
                  <a:prstClr val="black"/>
                </a:solidFill>
                <a:ea typeface="宋体" charset="-122"/>
              </a:rPr>
              <a:t>is </a:t>
            </a:r>
            <a:r>
              <a:rPr lang="en-US" b="1" dirty="0" smtClean="0">
                <a:solidFill>
                  <a:prstClr val="black"/>
                </a:solidFill>
                <a:ea typeface="宋体" charset="-122"/>
              </a:rPr>
              <a:t>the network of physical devices, vehicles, and other items embedded with electronics, software, sensors, actuators, and network connectivity</a:t>
            </a:r>
            <a:r>
              <a:rPr lang="en-US" dirty="0" smtClean="0">
                <a:solidFill>
                  <a:prstClr val="black"/>
                </a:solidFill>
                <a:ea typeface="宋体" charset="-122"/>
              </a:rPr>
              <a:t> which enable these objects to </a:t>
            </a:r>
            <a:r>
              <a:rPr lang="en-US" sz="2000" b="1" dirty="0" smtClean="0">
                <a:solidFill>
                  <a:srgbClr val="C00000"/>
                </a:solidFill>
                <a:ea typeface="宋体" charset="-122"/>
              </a:rPr>
              <a:t>collect and exchange data</a:t>
            </a:r>
            <a:r>
              <a:rPr lang="en-US" dirty="0" smtClean="0">
                <a:solidFill>
                  <a:prstClr val="black"/>
                </a:solidFill>
                <a:ea typeface="宋体" charset="-122"/>
              </a:rPr>
              <a:t>. Each thing is uniquely identifiable through its embedded computing system but is able to </a:t>
            </a:r>
            <a:r>
              <a:rPr lang="en-US" sz="2400" b="1" dirty="0" smtClean="0">
                <a:solidFill>
                  <a:srgbClr val="C00000"/>
                </a:solidFill>
                <a:ea typeface="宋体" charset="-122"/>
              </a:rPr>
              <a:t>interoperate within the existing Internet infrastructure</a:t>
            </a:r>
            <a:r>
              <a:rPr lang="en-US" dirty="0" smtClean="0">
                <a:solidFill>
                  <a:prstClr val="black"/>
                </a:solidFill>
                <a:ea typeface="宋体" charset="-122"/>
              </a:rPr>
              <a:t> </a:t>
            </a:r>
            <a:r>
              <a:rPr lang="en-US" i="1" dirty="0" smtClean="0">
                <a:solidFill>
                  <a:prstClr val="black"/>
                </a:solidFill>
                <a:ea typeface="宋体" charset="-122"/>
              </a:rPr>
              <a:t>[from wiki]</a:t>
            </a:r>
            <a:endParaRPr lang="en-US" i="1" dirty="0"/>
          </a:p>
        </p:txBody>
      </p:sp>
      <p:pic>
        <p:nvPicPr>
          <p:cNvPr id="116738" name="Picture 2" descr="https://upload.wikimedia.org/wikipedia/commons/thumb/a/ab/Internet_of_Things.jpg/1024px-Internet_of_Thing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8187" y="2590800"/>
            <a:ext cx="5105400" cy="39562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193" y="76200"/>
            <a:ext cx="69733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sz="5400" b="1" dirty="0" smtClean="0">
                <a:ln w="1905"/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igh Tower Text" pitchFamily="18" charset="0"/>
              </a:rPr>
              <a:t>Artificial Intelligence…</a:t>
            </a:r>
            <a:endParaRPr lang="en-US" sz="5400" b="1" dirty="0">
              <a:ln w="1905"/>
              <a:solidFill>
                <a:srgbClr val="C0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High Tower Text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4987" y="1022628"/>
            <a:ext cx="11353800" cy="13849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ea typeface="宋体" charset="-122"/>
              </a:rPr>
              <a:t>Artificial intelligence (AI, also machine intelligence, MI) </a:t>
            </a:r>
            <a:r>
              <a:rPr lang="en-US" dirty="0" smtClean="0">
                <a:solidFill>
                  <a:prstClr val="black"/>
                </a:solidFill>
                <a:ea typeface="宋体" charset="-122"/>
              </a:rPr>
              <a:t>is apparently </a:t>
            </a:r>
            <a:r>
              <a:rPr lang="en-US" b="1" dirty="0" smtClean="0">
                <a:solidFill>
                  <a:prstClr val="black"/>
                </a:solidFill>
                <a:ea typeface="宋体" charset="-122"/>
              </a:rPr>
              <a:t>intelligent behaviour by machines, rather than the natural intelligence (NI) of humans and other animals</a:t>
            </a:r>
            <a:r>
              <a:rPr lang="en-US" dirty="0" smtClean="0">
                <a:solidFill>
                  <a:prstClr val="black"/>
                </a:solidFill>
                <a:ea typeface="宋体" charset="-122"/>
              </a:rPr>
              <a:t>. The term "artificial intelligence" is applied when a machine </a:t>
            </a:r>
            <a:r>
              <a:rPr lang="en-US" sz="2400" b="1" dirty="0" smtClean="0">
                <a:solidFill>
                  <a:srgbClr val="C00000"/>
                </a:solidFill>
                <a:ea typeface="宋体" charset="-122"/>
              </a:rPr>
              <a:t>mimics "cognitive" functions </a:t>
            </a:r>
            <a:r>
              <a:rPr lang="en-US" dirty="0" smtClean="0">
                <a:solidFill>
                  <a:prstClr val="black"/>
                </a:solidFill>
                <a:ea typeface="宋体" charset="-122"/>
              </a:rPr>
              <a:t>that humans associate with other human minds, such as </a:t>
            </a:r>
            <a:r>
              <a:rPr lang="en-US" sz="2400" b="1" dirty="0" smtClean="0">
                <a:solidFill>
                  <a:srgbClr val="C00000"/>
                </a:solidFill>
                <a:ea typeface="宋体" charset="-122"/>
              </a:rPr>
              <a:t>"learning" and "problem solving"</a:t>
            </a:r>
            <a:r>
              <a:rPr lang="en-US" dirty="0" smtClean="0">
                <a:solidFill>
                  <a:prstClr val="black"/>
                </a:solidFill>
                <a:ea typeface="宋体" charset="-122"/>
              </a:rPr>
              <a:t>. </a:t>
            </a:r>
            <a:r>
              <a:rPr lang="en-US" i="1" dirty="0" smtClean="0">
                <a:solidFill>
                  <a:prstClr val="black"/>
                </a:solidFill>
                <a:ea typeface="宋体" charset="-122"/>
              </a:rPr>
              <a:t>[from wiki]</a:t>
            </a:r>
            <a:endParaRPr lang="en-US" i="1" dirty="0"/>
          </a:p>
        </p:txBody>
      </p:sp>
      <p:sp>
        <p:nvSpPr>
          <p:cNvPr id="119810" name="AutoShape 2" descr="Image result for Artificial Intelligence"/>
          <p:cNvSpPr>
            <a:spLocks noChangeAspect="1" noChangeArrowheads="1"/>
          </p:cNvSpPr>
          <p:nvPr/>
        </p:nvSpPr>
        <p:spPr bwMode="auto">
          <a:xfrm>
            <a:off x="155575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812" name="AutoShape 4" descr="Image result for Artificial Intelligence"/>
          <p:cNvSpPr>
            <a:spLocks noChangeAspect="1" noChangeArrowheads="1"/>
          </p:cNvSpPr>
          <p:nvPr/>
        </p:nvSpPr>
        <p:spPr bwMode="auto">
          <a:xfrm>
            <a:off x="155575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814" name="AutoShape 6" descr="Artificial Intelligence, Robot, Ai, Ki, Programming"/>
          <p:cNvSpPr>
            <a:spLocks noChangeAspect="1" noChangeArrowheads="1"/>
          </p:cNvSpPr>
          <p:nvPr/>
        </p:nvSpPr>
        <p:spPr bwMode="auto">
          <a:xfrm>
            <a:off x="155575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9815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8187" y="2667000"/>
            <a:ext cx="5467119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3987" y="990600"/>
            <a:ext cx="1141851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sz="4800" b="1" dirty="0" smtClean="0">
                <a:ln w="1905"/>
                <a:gradFill>
                  <a:gsLst>
                    <a:gs pos="0">
                      <a:srgbClr val="F79646">
                        <a:shade val="20000"/>
                        <a:satMod val="200000"/>
                      </a:srgbClr>
                    </a:gs>
                    <a:gs pos="78000">
                      <a:srgbClr val="F79646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F79646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igh Tower Text" pitchFamily="18" charset="0"/>
              </a:rPr>
              <a:t>Health Care for HIV Patients are critical…!</a:t>
            </a:r>
            <a:endParaRPr lang="en-US" sz="4800" b="1" dirty="0">
              <a:ln w="1905"/>
              <a:gradFill>
                <a:gsLst>
                  <a:gs pos="0">
                    <a:srgbClr val="F79646">
                      <a:shade val="20000"/>
                      <a:satMod val="200000"/>
                    </a:srgbClr>
                  </a:gs>
                  <a:gs pos="78000">
                    <a:srgbClr val="F79646">
                      <a:tint val="90000"/>
                      <a:shade val="89000"/>
                      <a:satMod val="220000"/>
                    </a:srgbClr>
                  </a:gs>
                  <a:gs pos="100000">
                    <a:srgbClr val="F79646">
                      <a:tint val="12000"/>
                      <a:satMod val="255000"/>
                    </a:srgb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High Tower Text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611187" y="4191000"/>
            <a:ext cx="9887643" cy="830997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 smtClean="0">
                <a:ln w="1905"/>
                <a:gradFill>
                  <a:gsLst>
                    <a:gs pos="0">
                      <a:srgbClr val="F79646">
                        <a:shade val="20000"/>
                        <a:satMod val="200000"/>
                      </a:srgbClr>
                    </a:gs>
                    <a:gs pos="78000">
                      <a:srgbClr val="F79646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F79646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High Tower Text" pitchFamily="18" charset="0"/>
                <a:ea typeface="+mj-ea"/>
                <a:cs typeface="+mj-cs"/>
              </a:rPr>
              <a:t>Let’s try to build a solution together…</a:t>
            </a:r>
            <a:endParaRPr kumimoji="0" lang="en-US" sz="4800" b="1" i="0" u="none" strike="noStrike" kern="1200" cap="none" spc="0" normalizeH="0" baseline="0" noProof="0" dirty="0">
              <a:ln w="1905"/>
              <a:gradFill>
                <a:gsLst>
                  <a:gs pos="0">
                    <a:srgbClr val="F79646">
                      <a:shade val="20000"/>
                      <a:satMod val="200000"/>
                    </a:srgbClr>
                  </a:gs>
                  <a:gs pos="78000">
                    <a:srgbClr val="F79646">
                      <a:tint val="90000"/>
                      <a:shade val="89000"/>
                      <a:satMod val="220000"/>
                    </a:srgbClr>
                  </a:gs>
                  <a:gs pos="100000">
                    <a:srgbClr val="F79646">
                      <a:tint val="12000"/>
                      <a:satMod val="255000"/>
                    </a:srgb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LnTx/>
              <a:uFillTx/>
              <a:latin typeface="High Tower Text" pitchFamily="18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759" y="1600207"/>
            <a:ext cx="10975658" cy="1904994"/>
          </a:xfrm>
        </p:spPr>
        <p:txBody>
          <a:bodyPr/>
          <a:lstStyle/>
          <a:p>
            <a:r>
              <a:rPr lang="en-US" dirty="0" smtClean="0"/>
              <a:t>A home with HIV Infected Kids</a:t>
            </a:r>
          </a:p>
          <a:p>
            <a:r>
              <a:rPr lang="en-US" dirty="0" smtClean="0"/>
              <a:t>The medicine </a:t>
            </a:r>
            <a:r>
              <a:rPr lang="en-US" b="1" dirty="0" smtClean="0">
                <a:solidFill>
                  <a:srgbClr val="C00000"/>
                </a:solidFill>
              </a:rPr>
              <a:t>on time </a:t>
            </a:r>
            <a:r>
              <a:rPr lang="en-US" dirty="0" smtClean="0"/>
              <a:t>in </a:t>
            </a:r>
            <a:r>
              <a:rPr lang="en-US" b="1" dirty="0" smtClean="0">
                <a:solidFill>
                  <a:srgbClr val="C00000"/>
                </a:solidFill>
              </a:rPr>
              <a:t>correct dosage </a:t>
            </a:r>
            <a:r>
              <a:rPr lang="en-US" dirty="0" smtClean="0"/>
              <a:t>is critical</a:t>
            </a:r>
          </a:p>
          <a:p>
            <a:r>
              <a:rPr lang="en-US" b="1" i="1" dirty="0" smtClean="0">
                <a:solidFill>
                  <a:srgbClr val="002060"/>
                </a:solidFill>
              </a:rPr>
              <a:t>Automate the tablet administration to the kids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759" y="384473"/>
            <a:ext cx="30235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sz="5400" b="1" dirty="0" err="1" smtClean="0">
                <a:ln w="1905"/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igh Tower Text" pitchFamily="18" charset="0"/>
              </a:rPr>
              <a:t>Usecase</a:t>
            </a:r>
            <a:r>
              <a:rPr lang="en-US" sz="5400" b="1" dirty="0" smtClean="0">
                <a:ln w="1905"/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igh Tower Text" pitchFamily="18" charset="0"/>
              </a:rPr>
              <a:t>…</a:t>
            </a:r>
            <a:endParaRPr lang="en-US" sz="5400" b="1" dirty="0">
              <a:ln w="1905"/>
              <a:solidFill>
                <a:srgbClr val="C0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High Tower Text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759" y="384473"/>
            <a:ext cx="82173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sz="5400" b="1" dirty="0" smtClean="0">
                <a:ln w="1905"/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igh Tower Text" pitchFamily="18" charset="0"/>
              </a:rPr>
              <a:t>…what we need, minimum?</a:t>
            </a:r>
            <a:endParaRPr lang="en-US" sz="5400" b="1" dirty="0">
              <a:ln w="1905"/>
              <a:solidFill>
                <a:srgbClr val="C0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High Tower Text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5587" y="1752600"/>
            <a:ext cx="2362200" cy="1219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Device for Dispensing the tablets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1525587" y="3429000"/>
            <a:ext cx="2362200" cy="2057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b="1" i="1" dirty="0" smtClean="0">
                <a:solidFill>
                  <a:srgbClr val="002060"/>
                </a:solidFill>
              </a:rPr>
              <a:t>Attributes:</a:t>
            </a:r>
          </a:p>
          <a:p>
            <a:pPr>
              <a:buFont typeface="Arial" pitchFamily="34" charset="0"/>
              <a:buChar char="•"/>
            </a:pPr>
            <a:r>
              <a:rPr lang="en-US" dirty="0" err="1" smtClean="0">
                <a:solidFill>
                  <a:srgbClr val="002060"/>
                </a:solidFill>
              </a:rPr>
              <a:t>Which+Dosage</a:t>
            </a:r>
            <a:endParaRPr lang="en-US" dirty="0" smtClean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 Patient Identity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Timing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Alert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Some Security?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 ?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154987" y="1752600"/>
            <a:ext cx="2362200" cy="1219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Central Infrastructure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8154987" y="3429000"/>
            <a:ext cx="2362200" cy="266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b="1" i="1" dirty="0" smtClean="0">
                <a:solidFill>
                  <a:srgbClr val="002060"/>
                </a:solidFill>
              </a:rPr>
              <a:t>Attributes: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Processing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Data Storage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Reporting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Alert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Security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Reliability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Scaling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 ?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1" name="Left-Right Arrow 10"/>
          <p:cNvSpPr/>
          <p:nvPr/>
        </p:nvSpPr>
        <p:spPr>
          <a:xfrm>
            <a:off x="3887787" y="2133600"/>
            <a:ext cx="4267200" cy="304800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759" y="384473"/>
            <a:ext cx="78870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sz="5400" b="1" dirty="0" smtClean="0">
                <a:ln w="1905"/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igh Tower Text" pitchFamily="18" charset="0"/>
              </a:rPr>
              <a:t>…add more perspectives…</a:t>
            </a:r>
            <a:endParaRPr lang="en-US" sz="5400" b="1" dirty="0">
              <a:ln w="1905"/>
              <a:solidFill>
                <a:srgbClr val="C0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High Tower Text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5587" y="1752600"/>
            <a:ext cx="2362200" cy="1219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Device for Dispensing the tablets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1525587" y="3429000"/>
            <a:ext cx="2362200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IoT</a:t>
            </a:r>
            <a:r>
              <a:rPr lang="en-US" dirty="0" smtClean="0">
                <a:solidFill>
                  <a:srgbClr val="002060"/>
                </a:solidFill>
              </a:rPr>
              <a:t> Device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IoT</a:t>
            </a:r>
            <a:r>
              <a:rPr lang="en-US" dirty="0" smtClean="0">
                <a:solidFill>
                  <a:srgbClr val="002060"/>
                </a:solidFill>
              </a:rPr>
              <a:t> Stack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154987" y="1752600"/>
            <a:ext cx="2362200" cy="1219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Central Infrastructure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8154987" y="3429000"/>
            <a:ext cx="2362200" cy="1295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Cloud Computing (</a:t>
            </a:r>
            <a:r>
              <a:rPr lang="en-US" dirty="0" err="1" smtClean="0">
                <a:solidFill>
                  <a:srgbClr val="002060"/>
                </a:solidFill>
              </a:rPr>
              <a:t>PaaS</a:t>
            </a:r>
            <a:r>
              <a:rPr lang="en-US" dirty="0" smtClean="0">
                <a:solidFill>
                  <a:srgbClr val="002060"/>
                </a:solidFill>
              </a:rPr>
              <a:t>, </a:t>
            </a:r>
            <a:r>
              <a:rPr lang="en-US" dirty="0" err="1" smtClean="0">
                <a:solidFill>
                  <a:srgbClr val="002060"/>
                </a:solidFill>
              </a:rPr>
              <a:t>IaaS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 Big Data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 AI / ML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Left-Right Arrow 8"/>
          <p:cNvSpPr/>
          <p:nvPr/>
        </p:nvSpPr>
        <p:spPr>
          <a:xfrm>
            <a:off x="3887787" y="2133600"/>
            <a:ext cx="4267200" cy="304800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954587" y="2514600"/>
            <a:ext cx="2438400" cy="76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Font typeface="Arial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 Internet / Intranet</a:t>
            </a:r>
          </a:p>
          <a:p>
            <a:pPr algn="ctr"/>
            <a:r>
              <a:rPr lang="en-US" dirty="0" smtClean="0">
                <a:solidFill>
                  <a:srgbClr val="002060"/>
                </a:solidFill>
              </a:rPr>
              <a:t>( Public / Private )</a:t>
            </a:r>
            <a:endParaRPr lang="en-US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Image result for tablet dispens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4587" y="2743200"/>
            <a:ext cx="1835880" cy="1311181"/>
          </a:xfrm>
          <a:prstGeom prst="rect">
            <a:avLst/>
          </a:prstGeom>
          <a:noFill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0975658" cy="114300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sz="4000" b="1" dirty="0" smtClean="0">
                <a:ln w="1905"/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igh Tower Text" pitchFamily="18" charset="0"/>
              </a:rPr>
              <a:t>…technologies connected; a solution is getting ready…</a:t>
            </a:r>
            <a:endParaRPr lang="en-US" sz="4000" b="1" dirty="0">
              <a:ln w="1905"/>
              <a:solidFill>
                <a:srgbClr val="C0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High Tower Text" pitchFamily="18" charset="0"/>
            </a:endParaRPr>
          </a:p>
        </p:txBody>
      </p:sp>
      <p:pic>
        <p:nvPicPr>
          <p:cNvPr id="9220" name="Picture 4" descr="Image result for finger print scann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5987" y="3200400"/>
            <a:ext cx="646044" cy="742950"/>
          </a:xfrm>
          <a:prstGeom prst="rect">
            <a:avLst/>
          </a:prstGeom>
          <a:noFill/>
        </p:spPr>
      </p:pic>
      <p:sp>
        <p:nvSpPr>
          <p:cNvPr id="7" name="Cloud 6"/>
          <p:cNvSpPr/>
          <p:nvPr/>
        </p:nvSpPr>
        <p:spPr>
          <a:xfrm>
            <a:off x="4802187" y="1905000"/>
            <a:ext cx="990600" cy="1371600"/>
          </a:xfrm>
          <a:prstGeom prst="cloud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loud 7"/>
          <p:cNvSpPr/>
          <p:nvPr/>
        </p:nvSpPr>
        <p:spPr>
          <a:xfrm>
            <a:off x="8916987" y="1371600"/>
            <a:ext cx="2057400" cy="2286000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9222" idx="3"/>
            <a:endCxn id="7" idx="2"/>
          </p:cNvCxnSpPr>
          <p:nvPr/>
        </p:nvCxnSpPr>
        <p:spPr>
          <a:xfrm flipV="1">
            <a:off x="2980467" y="2590800"/>
            <a:ext cx="1824793" cy="8079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0"/>
            <a:endCxn id="8" idx="2"/>
          </p:cNvCxnSpPr>
          <p:nvPr/>
        </p:nvCxnSpPr>
        <p:spPr>
          <a:xfrm flipV="1">
            <a:off x="5791962" y="2514600"/>
            <a:ext cx="3131407" cy="76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582987" y="1447800"/>
            <a:ext cx="0" cy="31242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164387" y="1219200"/>
            <a:ext cx="0" cy="50292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34987" y="12192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Thing</a:t>
            </a:r>
            <a:endParaRPr lang="en-US" b="1" dirty="0"/>
          </a:p>
        </p:txBody>
      </p:sp>
      <p:cxnSp>
        <p:nvCxnSpPr>
          <p:cNvPr id="26" name="Straight Arrow Connector 25"/>
          <p:cNvCxnSpPr>
            <a:stCxn id="9224" idx="3"/>
            <a:endCxn id="7" idx="2"/>
          </p:cNvCxnSpPr>
          <p:nvPr/>
        </p:nvCxnSpPr>
        <p:spPr>
          <a:xfrm>
            <a:off x="1296988" y="2019301"/>
            <a:ext cx="3508272" cy="57149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4" name="Picture 8" descr="Image result for mobil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3587" y="1752600"/>
            <a:ext cx="533401" cy="533401"/>
          </a:xfrm>
          <a:prstGeom prst="rect">
            <a:avLst/>
          </a:prstGeom>
          <a:noFill/>
        </p:spPr>
      </p:pic>
      <p:sp>
        <p:nvSpPr>
          <p:cNvPr id="31" name="TextBox 30"/>
          <p:cNvSpPr txBox="1"/>
          <p:nvPr/>
        </p:nvSpPr>
        <p:spPr>
          <a:xfrm>
            <a:off x="382587" y="16764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App</a:t>
            </a:r>
            <a:endParaRPr lang="en-US" i="1" dirty="0"/>
          </a:p>
        </p:txBody>
      </p:sp>
      <p:sp>
        <p:nvSpPr>
          <p:cNvPr id="32" name="TextBox 31"/>
          <p:cNvSpPr txBox="1"/>
          <p:nvPr/>
        </p:nvSpPr>
        <p:spPr>
          <a:xfrm>
            <a:off x="3887787" y="12192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Edge Cloud/Provider Cloud</a:t>
            </a:r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7773987" y="11430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Enterprise /Backend Cloud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3506787" y="24384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n/w</a:t>
            </a:r>
            <a:endParaRPr lang="en-US" i="1" dirty="0"/>
          </a:p>
        </p:txBody>
      </p:sp>
      <p:sp>
        <p:nvSpPr>
          <p:cNvPr id="40" name="TextBox 39"/>
          <p:cNvSpPr txBox="1"/>
          <p:nvPr/>
        </p:nvSpPr>
        <p:spPr>
          <a:xfrm>
            <a:off x="7088187" y="21336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n/w</a:t>
            </a:r>
            <a:endParaRPr lang="en-US" i="1" dirty="0"/>
          </a:p>
        </p:txBody>
      </p:sp>
      <p:sp>
        <p:nvSpPr>
          <p:cNvPr id="41" name="Rectangle 40"/>
          <p:cNvSpPr/>
          <p:nvPr/>
        </p:nvSpPr>
        <p:spPr>
          <a:xfrm>
            <a:off x="0" y="4038600"/>
            <a:ext cx="35067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400" i="1" dirty="0" smtClean="0">
                <a:solidFill>
                  <a:srgbClr val="002060"/>
                </a:solidFill>
              </a:rPr>
              <a:t> Identification &amp; Actuation</a:t>
            </a:r>
            <a:endParaRPr lang="en-US" sz="1400" i="1" dirty="0">
              <a:solidFill>
                <a:srgbClr val="00206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659187" y="3352800"/>
            <a:ext cx="35067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400" i="1" dirty="0" smtClean="0">
                <a:solidFill>
                  <a:srgbClr val="002060"/>
                </a:solidFill>
              </a:rPr>
              <a:t> Edge Services &amp; </a:t>
            </a:r>
            <a:r>
              <a:rPr lang="en-US" sz="1400" i="1" dirty="0" err="1" smtClean="0">
                <a:solidFill>
                  <a:srgbClr val="002060"/>
                </a:solidFill>
              </a:rPr>
              <a:t>IoT</a:t>
            </a:r>
            <a:r>
              <a:rPr lang="en-US" sz="1400" i="1" dirty="0" smtClean="0">
                <a:solidFill>
                  <a:srgbClr val="002060"/>
                </a:solidFill>
              </a:rPr>
              <a:t> Gateway 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392987" y="3429000"/>
            <a:ext cx="35067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400" i="1" dirty="0" smtClean="0">
                <a:solidFill>
                  <a:srgbClr val="002060"/>
                </a:solidFill>
              </a:rPr>
              <a:t> User Directory and Data Store</a:t>
            </a:r>
          </a:p>
          <a:p>
            <a:pPr>
              <a:buFont typeface="Arial" pitchFamily="34" charset="0"/>
              <a:buChar char="•"/>
            </a:pPr>
            <a:r>
              <a:rPr lang="en-US" sz="1400" i="1" dirty="0" smtClean="0">
                <a:solidFill>
                  <a:srgbClr val="002060"/>
                </a:solidFill>
              </a:rPr>
              <a:t> </a:t>
            </a:r>
            <a:r>
              <a:rPr lang="en-US" sz="1400" i="1" dirty="0" smtClean="0">
                <a:solidFill>
                  <a:srgbClr val="002060"/>
                </a:solidFill>
              </a:rPr>
              <a:t>Enterprise Application 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06387" y="4754940"/>
            <a:ext cx="2362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dirty="0" smtClean="0"/>
              <a:t>Scans Identity and provide data to edge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/>
              <a:t> </a:t>
            </a:r>
            <a:r>
              <a:rPr lang="en-US" sz="1200" dirty="0" smtClean="0"/>
              <a:t>Action data received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/>
              <a:t> </a:t>
            </a:r>
            <a:r>
              <a:rPr lang="en-US" sz="1200" dirty="0" smtClean="0"/>
              <a:t>Actions/Alert trigger received</a:t>
            </a:r>
            <a:endParaRPr lang="en-US" sz="1200" dirty="0" smtClean="0"/>
          </a:p>
          <a:p>
            <a:pPr>
              <a:buFont typeface="Arial" pitchFamily="34" charset="0"/>
              <a:buChar char="•"/>
            </a:pPr>
            <a:r>
              <a:rPr lang="en-US" sz="1200" dirty="0" smtClean="0"/>
              <a:t> Dispense Medicine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/>
              <a:t> </a:t>
            </a:r>
            <a:r>
              <a:rPr lang="en-US" sz="1200" dirty="0" smtClean="0"/>
              <a:t>Blood Sample taken, safely locked or given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/>
              <a:t> </a:t>
            </a:r>
            <a:r>
              <a:rPr lang="en-US" sz="1200" dirty="0" smtClean="0"/>
              <a:t>Alerts triggered</a:t>
            </a:r>
            <a:endParaRPr lang="en-US" sz="1200" dirty="0" smtClean="0"/>
          </a:p>
        </p:txBody>
      </p:sp>
      <p:sp>
        <p:nvSpPr>
          <p:cNvPr id="53" name="TextBox 52"/>
          <p:cNvSpPr txBox="1"/>
          <p:nvPr/>
        </p:nvSpPr>
        <p:spPr>
          <a:xfrm>
            <a:off x="2744787" y="4754940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Data (</a:t>
            </a:r>
            <a:r>
              <a:rPr lang="en-US" sz="1200" dirty="0" err="1" smtClean="0"/>
              <a:t>json</a:t>
            </a:r>
            <a:r>
              <a:rPr lang="en-US" sz="1200" dirty="0" smtClean="0"/>
              <a:t> file)</a:t>
            </a:r>
            <a:endParaRPr lang="en-US" sz="1200" dirty="0"/>
          </a:p>
        </p:txBody>
      </p:sp>
      <p:sp>
        <p:nvSpPr>
          <p:cNvPr id="57" name="Rectangle 56"/>
          <p:cNvSpPr/>
          <p:nvPr/>
        </p:nvSpPr>
        <p:spPr>
          <a:xfrm>
            <a:off x="3887787" y="4602540"/>
            <a:ext cx="28955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dirty="0" err="1" smtClean="0"/>
              <a:t>PaaS</a:t>
            </a:r>
            <a:r>
              <a:rPr lang="en-US" sz="1200" dirty="0" smtClean="0"/>
              <a:t> Container </a:t>
            </a:r>
            <a:r>
              <a:rPr lang="en-US" sz="1200" dirty="0" err="1" smtClean="0"/>
              <a:t>Kubernetes</a:t>
            </a:r>
            <a:r>
              <a:rPr lang="en-US" sz="1200" dirty="0" smtClean="0"/>
              <a:t> orchestration - Application comes up with DB service enabled </a:t>
            </a:r>
            <a:r>
              <a:rPr lang="en-US" sz="1200" dirty="0" smtClean="0"/>
              <a:t>– Authenticated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/>
              <a:t>Medical Records processed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/>
              <a:t> </a:t>
            </a:r>
            <a:r>
              <a:rPr lang="en-US" sz="1200" dirty="0" smtClean="0"/>
              <a:t>Action / Alerts initiated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/>
              <a:t> </a:t>
            </a:r>
            <a:r>
              <a:rPr lang="en-US" sz="1200" dirty="0" smtClean="0"/>
              <a:t>Alerts sent (SMS/Mails)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935787" y="4678740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DB, Enterprise App Services</a:t>
            </a:r>
          </a:p>
        </p:txBody>
      </p:sp>
      <p:sp>
        <p:nvSpPr>
          <p:cNvPr id="60" name="Left-Right Arrow 59"/>
          <p:cNvSpPr/>
          <p:nvPr/>
        </p:nvSpPr>
        <p:spPr>
          <a:xfrm>
            <a:off x="6707187" y="5059740"/>
            <a:ext cx="1524000" cy="1524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Left-Right Arrow 60"/>
          <p:cNvSpPr/>
          <p:nvPr/>
        </p:nvSpPr>
        <p:spPr>
          <a:xfrm>
            <a:off x="2516187" y="5059740"/>
            <a:ext cx="1371600" cy="762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8383587" y="4602540"/>
            <a:ext cx="28955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dirty="0" smtClean="0"/>
              <a:t> Medial Report Fed, Doctor Recommendation Added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/>
              <a:t> </a:t>
            </a:r>
            <a:r>
              <a:rPr lang="en-US" sz="1200" dirty="0" smtClean="0"/>
              <a:t>Analysis of Data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/>
              <a:t> </a:t>
            </a:r>
            <a:r>
              <a:rPr lang="en-US" sz="1200" dirty="0" smtClean="0"/>
              <a:t>Actionable Intelligence</a:t>
            </a:r>
          </a:p>
          <a:p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25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187" y="685800"/>
            <a:ext cx="10972800" cy="5791200"/>
          </a:xfrm>
          <a:prstGeom prst="rect">
            <a:avLst/>
          </a:prstGeom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0" y="0"/>
            <a:ext cx="38250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n w="1905"/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igh Tower Text" pitchFamily="18" charset="0"/>
              </a:rPr>
              <a:t>Cloud Components for </a:t>
            </a:r>
            <a:r>
              <a:rPr lang="en-US" sz="2400" b="1" dirty="0" err="1" smtClean="0">
                <a:ln w="1905"/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igh Tower Text" pitchFamily="18" charset="0"/>
              </a:rPr>
              <a:t>IoT</a:t>
            </a:r>
            <a:r>
              <a:rPr lang="en-US" sz="2400" b="1" dirty="0" smtClean="0">
                <a:ln w="1905"/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igh Tower Text" pitchFamily="18" charset="0"/>
              </a:rPr>
              <a:t> </a:t>
            </a:r>
            <a:endParaRPr lang="en-US" sz="24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421187" y="228600"/>
            <a:ext cx="0" cy="6477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9755187" y="228600"/>
            <a:ext cx="0" cy="6477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Picture 25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3587" y="762000"/>
            <a:ext cx="11201400" cy="5782680"/>
          </a:xfrm>
          <a:prstGeom prst="rect">
            <a:avLst/>
          </a:prstGeom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0" y="0"/>
            <a:ext cx="8265404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ln w="1905"/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igh Tower Text" pitchFamily="18" charset="0"/>
              </a:rPr>
              <a:t>Cloud Components for </a:t>
            </a:r>
            <a:r>
              <a:rPr lang="en-US" sz="2400" b="1" dirty="0" smtClean="0">
                <a:ln w="1905"/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igh Tower Text" pitchFamily="18" charset="0"/>
              </a:rPr>
              <a:t>Infrastructure/Compute, </a:t>
            </a:r>
            <a:r>
              <a:rPr lang="en-US" sz="2400" b="1" dirty="0" err="1" smtClean="0">
                <a:ln w="1905"/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igh Tower Text" pitchFamily="18" charset="0"/>
              </a:rPr>
              <a:t>BigData</a:t>
            </a:r>
            <a:r>
              <a:rPr lang="en-US" sz="2400" b="1" dirty="0" smtClean="0">
                <a:ln w="1905"/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igh Tower Text" pitchFamily="18" charset="0"/>
              </a:rPr>
              <a:t>, AI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744787" y="381000"/>
            <a:ext cx="0" cy="6477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9450387" y="304800"/>
            <a:ext cx="0" cy="6477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 descr="comparis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6587" y="76200"/>
            <a:ext cx="7924800" cy="6705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igital transformation- are you ready for exponential changes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4878394" y="2514600"/>
            <a:ext cx="2438400" cy="1828800"/>
          </a:xfrm>
          <a:prstGeom prst="rect">
            <a:avLst/>
          </a:prstGeom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26" name="Picture 2" descr="Image result for cloud computing landscape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2195175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6200"/>
            <a:ext cx="4362092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ln w="1905"/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igh Tower Text" pitchFamily="18" charset="0"/>
              </a:rPr>
              <a:t>Cloud Computing Platform</a:t>
            </a:r>
            <a:endParaRPr lang="en-US" sz="2800" dirty="0"/>
          </a:p>
        </p:txBody>
      </p:sp>
      <p:pic>
        <p:nvPicPr>
          <p:cNvPr id="5" name="Picture 4" descr="Image result for kuberntes mesos docker swam comparis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839787" y="838200"/>
            <a:ext cx="10363200" cy="5181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0187" y="152400"/>
            <a:ext cx="109728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8787" y="3276600"/>
            <a:ext cx="56388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6173787" y="3657600"/>
            <a:ext cx="57150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988" name="Picture 4" descr="Image result for cloud computing landscape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" y="-891480"/>
            <a:ext cx="12195174" cy="79928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3987" y="152400"/>
            <a:ext cx="1430200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err="1" smtClean="0">
                <a:ln w="1905"/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igh Tower Text" pitchFamily="18" charset="0"/>
              </a:rPr>
              <a:t>BigData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11387" y="1635441"/>
            <a:ext cx="8650952" cy="2657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41519" y="3816089"/>
            <a:ext cx="1626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ea typeface="宋体" charset="-122"/>
              </a:rPr>
              <a:t>Ingestion</a:t>
            </a:r>
            <a:endParaRPr lang="en-US" dirty="0">
              <a:solidFill>
                <a:srgbClr val="FF0000"/>
              </a:solidFill>
              <a:ea typeface="宋体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51300" y="4021403"/>
            <a:ext cx="1626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ea typeface="宋体" charset="-122"/>
              </a:rPr>
              <a:t>Process</a:t>
            </a:r>
            <a:endParaRPr lang="en-US" dirty="0">
              <a:solidFill>
                <a:srgbClr val="FF0000"/>
              </a:solidFill>
              <a:ea typeface="宋体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48596" y="3625485"/>
            <a:ext cx="1626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ea typeface="宋体" charset="-122"/>
              </a:rPr>
              <a:t>Store</a:t>
            </a:r>
            <a:endParaRPr lang="en-US" dirty="0">
              <a:solidFill>
                <a:srgbClr val="FF0000"/>
              </a:solidFill>
              <a:ea typeface="宋体" charset="-122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0090" y="4160195"/>
            <a:ext cx="1029673" cy="838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93260" y="4466067"/>
            <a:ext cx="1016265" cy="53232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64521" y="4634984"/>
            <a:ext cx="1064313" cy="47041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74764" y="4352151"/>
            <a:ext cx="1009914" cy="5180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13645" y="4390735"/>
            <a:ext cx="948148" cy="7048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09243" y="4150040"/>
            <a:ext cx="917256" cy="39999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20956" y="4454840"/>
            <a:ext cx="1860087" cy="53232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8787" y="914400"/>
            <a:ext cx="11296310" cy="495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0187" y="152400"/>
            <a:ext cx="1158240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databases comparis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1187" y="304800"/>
            <a:ext cx="10833559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databases comparis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0187" y="381000"/>
            <a:ext cx="11619346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9986" name="Picture 2" descr="Image result for cloud computing landscape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" y="0"/>
            <a:ext cx="12195174" cy="71014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Image result for human evolution"/>
          <p:cNvSpPr>
            <a:spLocks noChangeAspect="1" noChangeArrowheads="1"/>
          </p:cNvSpPr>
          <p:nvPr/>
        </p:nvSpPr>
        <p:spPr bwMode="auto">
          <a:xfrm>
            <a:off x="155581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90372" y="609600"/>
            <a:ext cx="5007815" cy="2819400"/>
          </a:xfrm>
          <a:prstGeom prst="rect">
            <a:avLst/>
          </a:prstGeom>
          <a:noFill/>
        </p:spPr>
      </p:pic>
      <p:pic>
        <p:nvPicPr>
          <p:cNvPr id="1030" name="Picture 6" descr="Image result for human evoluti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5991" y="838200"/>
            <a:ext cx="4262616" cy="2362200"/>
          </a:xfrm>
          <a:prstGeom prst="rect">
            <a:avLst/>
          </a:prstGeom>
          <a:noFill/>
        </p:spPr>
      </p:pic>
      <p:pic>
        <p:nvPicPr>
          <p:cNvPr id="8" name="Picture 2" descr="Related imag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6237" y="1524000"/>
            <a:ext cx="9676697" cy="3886200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3142768" y="5486400"/>
            <a:ext cx="55785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rgbClr val="F79646">
                        <a:shade val="20000"/>
                        <a:satMod val="200000"/>
                      </a:srgbClr>
                    </a:gs>
                    <a:gs pos="78000">
                      <a:srgbClr val="F79646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F79646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igh Tower Text" pitchFamily="18" charset="0"/>
              </a:rPr>
              <a:t>....to a rectangle…!</a:t>
            </a:r>
            <a:endParaRPr lang="en-US" sz="5400" b="1" dirty="0">
              <a:ln w="1905"/>
              <a:gradFill>
                <a:gsLst>
                  <a:gs pos="0">
                    <a:srgbClr val="F79646">
                      <a:shade val="20000"/>
                      <a:satMod val="200000"/>
                    </a:srgbClr>
                  </a:gs>
                  <a:gs pos="78000">
                    <a:srgbClr val="F79646">
                      <a:tint val="90000"/>
                      <a:shade val="89000"/>
                      <a:satMod val="220000"/>
                    </a:srgbClr>
                  </a:gs>
                  <a:gs pos="100000">
                    <a:srgbClr val="F79646">
                      <a:tint val="12000"/>
                      <a:satMod val="255000"/>
                    </a:srgb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High Tower Text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27497" y="152400"/>
            <a:ext cx="100977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rgbClr val="F79646">
                        <a:shade val="20000"/>
                        <a:satMod val="200000"/>
                      </a:srgbClr>
                    </a:gs>
                    <a:gs pos="78000">
                      <a:srgbClr val="F79646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F79646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igh Tower Text" pitchFamily="18" charset="0"/>
              </a:rPr>
              <a:t>We, human continue to </a:t>
            </a:r>
            <a:r>
              <a:rPr lang="en-US" sz="5400" b="1" dirty="0" smtClean="0">
                <a:ln w="1905"/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igh Tower Text" pitchFamily="18" charset="0"/>
              </a:rPr>
              <a:t>evolve…!</a:t>
            </a:r>
            <a:endParaRPr lang="en-US" sz="5400" b="1" dirty="0">
              <a:ln w="1905"/>
              <a:solidFill>
                <a:srgbClr val="C0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High Tower Text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  <p:bldP spid="10" grpId="0" build="allAtOnce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3987" y="152400"/>
            <a:ext cx="1511952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ln w="1905"/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igh Tower Text" pitchFamily="18" charset="0"/>
              </a:rPr>
              <a:t>AI / ML</a:t>
            </a:r>
            <a:endParaRPr lang="en-US" sz="2800" dirty="0"/>
          </a:p>
        </p:txBody>
      </p:sp>
      <p:pic>
        <p:nvPicPr>
          <p:cNvPr id="5" name="Picture 2" descr="Image result for tensorflow comparis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1187" y="914400"/>
            <a:ext cx="10744200" cy="536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3987" y="457200"/>
            <a:ext cx="5764959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 descr="Image result for smart hom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39491" y="533400"/>
            <a:ext cx="6255684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587" y="-76200"/>
            <a:ext cx="6869188" cy="6463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smtClean="0">
                <a:ln w="1905"/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igh Tower Text" pitchFamily="18" charset="0"/>
              </a:rPr>
              <a:t>Technologies connected together…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002418"/>
            <a:ext cx="3093462" cy="5078313"/>
          </a:xfrm>
          <a:ln w="3175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1200" dirty="0" smtClean="0">
                <a:solidFill>
                  <a:srgbClr val="C00000"/>
                </a:solidFill>
              </a:rPr>
              <a:t>The </a:t>
            </a:r>
            <a:r>
              <a:rPr lang="en-US" sz="1200" dirty="0">
                <a:solidFill>
                  <a:srgbClr val="C00000"/>
                </a:solidFill>
              </a:rPr>
              <a:t>smart city industry is projected to be a $400 billion market by 2020, with 600 cities worldwide. </a:t>
            </a:r>
            <a:endParaRPr lang="en-US" sz="1200" dirty="0" smtClean="0">
              <a:solidFill>
                <a:srgbClr val="C00000"/>
              </a:solidFill>
            </a:endParaRPr>
          </a:p>
          <a:p>
            <a:r>
              <a:rPr lang="en-US" sz="1200" dirty="0" smtClean="0"/>
              <a:t>These </a:t>
            </a:r>
            <a:r>
              <a:rPr lang="en-US" sz="1200" dirty="0"/>
              <a:t>cities are expected to generate 60% of the world’s GDP by 2025, according to McKinsey research</a:t>
            </a:r>
            <a:r>
              <a:rPr lang="en-US" sz="1200" dirty="0" smtClean="0"/>
              <a:t>. </a:t>
            </a:r>
            <a:r>
              <a:rPr lang="en-US" sz="1200" u="sng" dirty="0">
                <a:hlinkClick r:id="rId2"/>
              </a:rPr>
              <a:t>https://dzone.com/articles/top-smart-city-projects-to-watch-in-2017</a:t>
            </a:r>
            <a:endParaRPr lang="en-US" sz="1200" dirty="0"/>
          </a:p>
          <a:p>
            <a:r>
              <a:rPr lang="en-US" sz="1200" dirty="0" smtClean="0"/>
              <a:t>The following are the major use cases:</a:t>
            </a:r>
          </a:p>
          <a:p>
            <a:pPr lvl="1"/>
            <a:r>
              <a:rPr lang="en-US" sz="1200" b="1" dirty="0"/>
              <a:t>Waste </a:t>
            </a:r>
            <a:r>
              <a:rPr lang="en-US" sz="1200" b="1" dirty="0" smtClean="0"/>
              <a:t>Management</a:t>
            </a:r>
          </a:p>
          <a:p>
            <a:pPr lvl="1"/>
            <a:r>
              <a:rPr lang="en-US" sz="1200" b="1" dirty="0" smtClean="0"/>
              <a:t>Security</a:t>
            </a:r>
          </a:p>
          <a:p>
            <a:pPr lvl="1"/>
            <a:r>
              <a:rPr lang="en-US" sz="1200" b="1" dirty="0"/>
              <a:t>Digital </a:t>
            </a:r>
            <a:r>
              <a:rPr lang="en-US" sz="1200" b="1" dirty="0" smtClean="0"/>
              <a:t>Kiosks</a:t>
            </a:r>
          </a:p>
          <a:p>
            <a:pPr lvl="1"/>
            <a:r>
              <a:rPr lang="en-US" sz="1200" b="1" dirty="0"/>
              <a:t>Smart </a:t>
            </a:r>
            <a:r>
              <a:rPr lang="en-US" sz="1200" b="1" dirty="0" smtClean="0"/>
              <a:t>Streetlights</a:t>
            </a:r>
          </a:p>
          <a:p>
            <a:pPr lvl="1"/>
            <a:r>
              <a:rPr lang="en-US" sz="1200" b="1" dirty="0"/>
              <a:t>Parking </a:t>
            </a:r>
            <a:r>
              <a:rPr lang="en-US" sz="1200" b="1" dirty="0" smtClean="0"/>
              <a:t>Sensors</a:t>
            </a:r>
          </a:p>
          <a:p>
            <a:pPr lvl="1"/>
            <a:r>
              <a:rPr lang="en-US" sz="1200" b="1" dirty="0"/>
              <a:t>Open Data Initiatives </a:t>
            </a:r>
            <a:endParaRPr lang="en-US" sz="1200" b="1" dirty="0" smtClean="0"/>
          </a:p>
          <a:p>
            <a:pPr lvl="1"/>
            <a:r>
              <a:rPr lang="en-US" sz="1200" b="1" dirty="0"/>
              <a:t>Air Quality </a:t>
            </a:r>
            <a:r>
              <a:rPr lang="en-US" sz="1200" b="1" dirty="0" smtClean="0"/>
              <a:t>Sensor</a:t>
            </a:r>
          </a:p>
          <a:p>
            <a:pPr lvl="1"/>
            <a:r>
              <a:rPr lang="en-US" sz="1200" b="1" dirty="0"/>
              <a:t>Climate </a:t>
            </a:r>
            <a:r>
              <a:rPr lang="en-US" sz="1200" b="1" dirty="0" smtClean="0"/>
              <a:t>Monitoring</a:t>
            </a:r>
          </a:p>
          <a:p>
            <a:pPr lvl="1"/>
            <a:r>
              <a:rPr lang="en-US" sz="1200" b="1" dirty="0" smtClean="0"/>
              <a:t>Social </a:t>
            </a:r>
            <a:r>
              <a:rPr lang="en-US" sz="1200" b="1" dirty="0"/>
              <a:t>Impact 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272565" y="1002417"/>
            <a:ext cx="3172405" cy="4493538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Georgia" panose="02040502050405020303" pitchFamily="18" charset="0"/>
              </a:rPr>
              <a:t>The Smartest Cities In The World For </a:t>
            </a:r>
            <a:r>
              <a:rPr lang="en-US" sz="11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2017</a:t>
            </a:r>
          </a:p>
          <a:p>
            <a:r>
              <a:rPr lang="en-US" sz="1100" dirty="0" smtClean="0"/>
              <a:t>By IESE </a:t>
            </a:r>
            <a:r>
              <a:rPr lang="en-US" sz="1100" dirty="0"/>
              <a:t>Cities in Motion Index </a:t>
            </a:r>
            <a:r>
              <a:rPr lang="en-US" sz="1100" dirty="0" smtClean="0"/>
              <a:t>2017</a:t>
            </a:r>
            <a:r>
              <a:rPr lang="en-US" sz="11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Georgia" panose="02040502050405020303" pitchFamily="18" charset="0"/>
                <a:hlinkClick r:id="rId3"/>
              </a:rPr>
              <a:t>https</a:t>
            </a:r>
            <a:r>
              <a:rPr lang="en-US" sz="1100" dirty="0">
                <a:solidFill>
                  <a:srgbClr val="000000"/>
                </a:solidFill>
                <a:latin typeface="Georgia" panose="02040502050405020303" pitchFamily="18" charset="0"/>
                <a:hlinkClick r:id="rId3"/>
              </a:rPr>
              <a:t>://www.forbes.com/sites/iese/2017/05/31/the-smartest-cities-in-the-world-for-2017/#</a:t>
            </a:r>
            <a:r>
              <a:rPr lang="en-US" sz="1100" dirty="0" smtClean="0">
                <a:solidFill>
                  <a:srgbClr val="000000"/>
                </a:solidFill>
                <a:latin typeface="Georgia" panose="02040502050405020303" pitchFamily="18" charset="0"/>
                <a:hlinkClick r:id="rId3"/>
              </a:rPr>
              <a:t>2ca2c2b55c4c</a:t>
            </a:r>
            <a:endParaRPr lang="en-US" sz="1100" dirty="0" smtClean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100" dirty="0">
                <a:solidFill>
                  <a:srgbClr val="C00000"/>
                </a:solidFill>
              </a:rPr>
              <a:t>European and North American cities dominate the list, accounting for 43 of the top 50 </a:t>
            </a:r>
            <a:r>
              <a:rPr lang="en-US" sz="1100" dirty="0" smtClean="0">
                <a:solidFill>
                  <a:srgbClr val="C00000"/>
                </a:solidFill>
              </a:rPr>
              <a:t>cities.</a:t>
            </a:r>
            <a:endParaRPr lang="en-US" sz="1100" dirty="0" smtClean="0">
              <a:solidFill>
                <a:srgbClr val="C00000"/>
              </a:solidFill>
              <a:latin typeface="Georgia" panose="02040502050405020303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100" dirty="0"/>
              <a:t>In Africa, Cape Town (133rd) remains the highest ranked </a:t>
            </a:r>
            <a:r>
              <a:rPr lang="en-US" sz="1100" dirty="0" smtClean="0"/>
              <a:t>city. 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100" dirty="0" smtClean="0"/>
              <a:t>Buenos </a:t>
            </a:r>
            <a:r>
              <a:rPr lang="en-US" sz="1100" dirty="0"/>
              <a:t>Aires (83rd) tops the Latin American </a:t>
            </a:r>
            <a:r>
              <a:rPr lang="en-US" sz="1100" dirty="0" smtClean="0"/>
              <a:t>ranking.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100" dirty="0" smtClean="0"/>
              <a:t>Abu </a:t>
            </a:r>
            <a:r>
              <a:rPr lang="en-US" sz="1100" dirty="0"/>
              <a:t>Dhabi (64th) replaces Dubai (66th) as leader in the Middle East</a:t>
            </a:r>
            <a:r>
              <a:rPr lang="en-US" sz="1100" dirty="0" smtClean="0"/>
              <a:t>. 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100" dirty="0" smtClean="0"/>
              <a:t>In </a:t>
            </a:r>
            <a:r>
              <a:rPr lang="en-US" sz="1100" dirty="0"/>
              <a:t>Asia, the top three cities (Seoul, Tokyo and Singapore) </a:t>
            </a:r>
            <a:endParaRPr lang="en-US" sz="1100" dirty="0" smtClean="0"/>
          </a:p>
          <a:p>
            <a:endParaRPr lang="en-US" sz="1100" dirty="0" smtClean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100" b="0" i="0" dirty="0" smtClean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New York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London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b="0" i="0" dirty="0" smtClean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Paris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Boston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San Francisco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b="0" i="0" dirty="0" smtClean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Washington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>
                <a:solidFill>
                  <a:srgbClr val="000000"/>
                </a:solidFill>
                <a:latin typeface="Georgia" panose="02040502050405020303" pitchFamily="18" charset="0"/>
              </a:rPr>
              <a:t>Seoul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Tokyo</a:t>
            </a:r>
            <a:endParaRPr lang="en-US" sz="1100" b="0" i="0" dirty="0" smtClean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1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Berlin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b="0" i="0" dirty="0" smtClean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Amsterdam</a:t>
            </a:r>
          </a:p>
        </p:txBody>
      </p:sp>
      <p:sp>
        <p:nvSpPr>
          <p:cNvPr id="5" name="Rectangle 4"/>
          <p:cNvSpPr/>
          <p:nvPr/>
        </p:nvSpPr>
        <p:spPr>
          <a:xfrm>
            <a:off x="6545133" y="1002418"/>
            <a:ext cx="5459492" cy="5816977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Top 10 Predictions for Smart Cities</a:t>
            </a:r>
          </a:p>
          <a:p>
            <a:r>
              <a:rPr lang="en-US" sz="1600" dirty="0"/>
              <a:t>The IDC </a:t>
            </a:r>
            <a:r>
              <a:rPr lang="en-US" sz="1600" dirty="0" err="1"/>
              <a:t>FutureScape</a:t>
            </a:r>
            <a:r>
              <a:rPr lang="en-US" sz="1600" dirty="0"/>
              <a:t>: Worldwide Smart Cities 2017 Predictions </a:t>
            </a:r>
            <a:r>
              <a:rPr lang="en-US" sz="1600" dirty="0" smtClean="0"/>
              <a:t>provides:</a:t>
            </a:r>
            <a:endParaRPr lang="en-US" sz="1600" b="0" i="0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  <a:p>
            <a:endParaRPr lang="en-US" sz="1600" dirty="0" smtClean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r>
              <a:rPr lang="en-US" sz="1100" b="1" dirty="0"/>
              <a:t>Prediction 1</a:t>
            </a:r>
            <a:r>
              <a:rPr lang="en-US" sz="1100" dirty="0"/>
              <a:t>: By 2019, Countries with 50% of Their Midsize to Large Cities in the Repeatable Stage or Higher of Smart City Maturity Will Be More Successful in Country Digitization Efforts</a:t>
            </a:r>
          </a:p>
          <a:p>
            <a:r>
              <a:rPr lang="en-US" sz="1100" b="1" dirty="0"/>
              <a:t>Prediction 2</a:t>
            </a:r>
            <a:r>
              <a:rPr lang="en-US" sz="1100" dirty="0"/>
              <a:t>: By 2017, 75% of Cities Worldwide Will Fail to Take Full Advantage of Smart City Data and Digital Assets Due to a Lack of Process, Project Management, and Change Management Skills</a:t>
            </a:r>
          </a:p>
          <a:p>
            <a:r>
              <a:rPr lang="en-US" sz="1100" b="1" dirty="0"/>
              <a:t>Prediction 3</a:t>
            </a:r>
            <a:r>
              <a:rPr lang="en-US" sz="1100" dirty="0"/>
              <a:t>: In 2018, Cities Will Spend 2x More with Partners That Are Committed to Open APIs, Sharing Data, and Long-Term Relationships as Demonstrated via a Sales Force That Can Talk Business Outcomes</a:t>
            </a:r>
          </a:p>
          <a:p>
            <a:r>
              <a:rPr lang="en-US" sz="1100" b="1" dirty="0"/>
              <a:t>Prediction 4</a:t>
            </a:r>
            <a:r>
              <a:rPr lang="en-US" sz="1100" dirty="0"/>
              <a:t>: By 2019, 50% of Open Data Initiatives Will Evolve to Provide Both Free and Monetized Data Services as Cities Test Data Revenue Models and Seek to Justify Open Data Investments</a:t>
            </a:r>
          </a:p>
          <a:p>
            <a:r>
              <a:rPr lang="en-US" sz="1100" b="1" dirty="0"/>
              <a:t>Prediction 5</a:t>
            </a:r>
            <a:r>
              <a:rPr lang="en-US" sz="1100" dirty="0"/>
              <a:t>: City IT Systems Are Attractive </a:t>
            </a:r>
            <a:r>
              <a:rPr lang="en-US" sz="1100" dirty="0" err="1"/>
              <a:t>Cybertargets</a:t>
            </a:r>
            <a:r>
              <a:rPr lang="en-US" sz="1100" dirty="0"/>
              <a:t>, and in 2017, at Least One Midsize to Large City Will Suffer a </a:t>
            </a:r>
            <a:r>
              <a:rPr lang="en-US" sz="1100" dirty="0" err="1"/>
              <a:t>Cyberattack</a:t>
            </a:r>
            <a:r>
              <a:rPr lang="en-US" sz="1100" dirty="0"/>
              <a:t> That Will Impact Its Ability to Effectively Function for One Day</a:t>
            </a:r>
          </a:p>
          <a:p>
            <a:r>
              <a:rPr lang="en-US" sz="1100" b="1" dirty="0"/>
              <a:t>Prediction 6</a:t>
            </a:r>
            <a:r>
              <a:rPr lang="en-US" sz="1100" dirty="0"/>
              <a:t>: By 2018, 20% of Public Safety Agencies Will Test Cognitive Computing to Predict and Prevent Domestic, Mental Health, and Addiction Incidents, Drastically Reducing Service Requests</a:t>
            </a:r>
          </a:p>
          <a:p>
            <a:r>
              <a:rPr lang="en-US" sz="1100" b="1" dirty="0"/>
              <a:t>Prediction 7</a:t>
            </a:r>
            <a:r>
              <a:rPr lang="en-US" sz="1100" dirty="0"/>
              <a:t>: By 2019, 30% of Urban Consumers Will Use Bots or Intelligent Assistants for Multimodal Route Planning to Manage Cost, Carbon Impact, and Other Travel Preferences</a:t>
            </a:r>
          </a:p>
          <a:p>
            <a:r>
              <a:rPr lang="en-US" sz="1100" b="1" dirty="0"/>
              <a:t>Prediction 8</a:t>
            </a:r>
            <a:r>
              <a:rPr lang="en-US" sz="1100" dirty="0"/>
              <a:t>: In 2017, 20% of Cities Will Nudge Transit Behavior by Limiting Parking, Promoting EV and Car Sharing, and Investing in Mobile Payments, Navigation, and Violations Tracking Apps</a:t>
            </a:r>
          </a:p>
          <a:p>
            <a:r>
              <a:rPr lang="en-US" sz="1100" b="1" dirty="0"/>
              <a:t>Prediction 9</a:t>
            </a:r>
            <a:r>
              <a:rPr lang="en-US" sz="1100" dirty="0"/>
              <a:t>: With 180 Million Global LED Street Light Conversions by 2019 and Spending of $80 Billion, Light Infrastructure Will Become the Key Smart City Platform for Connected </a:t>
            </a:r>
            <a:r>
              <a:rPr lang="en-US" sz="1100" dirty="0" err="1"/>
              <a:t>IoT</a:t>
            </a:r>
            <a:r>
              <a:rPr lang="en-US" sz="1100" dirty="0"/>
              <a:t> Devices</a:t>
            </a:r>
          </a:p>
          <a:p>
            <a:r>
              <a:rPr lang="en-US" sz="1100" b="1" dirty="0"/>
              <a:t>Prediction 10</a:t>
            </a:r>
            <a:r>
              <a:rPr lang="en-US" sz="1100" dirty="0"/>
              <a:t>: By 2019, to Scale and Survive, One-Third of Civic Engagement App Companies Will Merge with or Be Acquired by Larger Companies as Part of a Smart City Platform </a:t>
            </a:r>
            <a:r>
              <a:rPr lang="en-US" sz="1100" dirty="0" smtClean="0"/>
              <a:t>Offering</a:t>
            </a:r>
            <a:endParaRPr lang="en-US" sz="1100" dirty="0"/>
          </a:p>
        </p:txBody>
      </p:sp>
      <p:pic>
        <p:nvPicPr>
          <p:cNvPr id="4098" name="Picture 2" descr="Image result for top smart cities of world 201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" y="5495956"/>
            <a:ext cx="6545131" cy="136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-74613" y="115669"/>
            <a:ext cx="10251524" cy="6463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smtClean="0">
                <a:ln w="1905"/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igh Tower Text" pitchFamily="18" charset="0"/>
              </a:rPr>
              <a:t>…already </a:t>
            </a:r>
            <a:r>
              <a:rPr lang="en-US" sz="3600" b="1" dirty="0" err="1" smtClean="0">
                <a:ln w="1905"/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igh Tower Text" pitchFamily="18" charset="0"/>
              </a:rPr>
              <a:t>citites</a:t>
            </a:r>
            <a:r>
              <a:rPr lang="en-US" sz="3600" b="1" dirty="0" smtClean="0">
                <a:ln w="1905"/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igh Tower Text" pitchFamily="18" charset="0"/>
              </a:rPr>
              <a:t> getting smarter…! Top Smart Cities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xmlns="" val="62806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Blockchain</a:t>
            </a:r>
            <a:r>
              <a:rPr lang="en-US" dirty="0" smtClean="0"/>
              <a:t> </a:t>
            </a:r>
            <a:r>
              <a:rPr lang="en-US" dirty="0" smtClean="0"/>
              <a:t>(You might have heard bit coins…and invested? ;)</a:t>
            </a:r>
          </a:p>
          <a:p>
            <a:r>
              <a:rPr lang="en-US" dirty="0" smtClean="0"/>
              <a:t>AR/VR</a:t>
            </a:r>
            <a:endParaRPr lang="en-US" dirty="0" smtClean="0"/>
          </a:p>
          <a:p>
            <a:r>
              <a:rPr lang="en-US" dirty="0" smtClean="0"/>
              <a:t>New </a:t>
            </a:r>
            <a:r>
              <a:rPr lang="en-US" dirty="0" smtClean="0"/>
              <a:t>perspectives to Deep Learning – Immersive </a:t>
            </a:r>
            <a:r>
              <a:rPr lang="en-US" dirty="0" smtClean="0"/>
              <a:t>Experience, </a:t>
            </a:r>
            <a:r>
              <a:rPr lang="en-US" dirty="0" err="1" smtClean="0"/>
              <a:t>Neuromorphic</a:t>
            </a:r>
            <a:r>
              <a:rPr lang="en-US" dirty="0" smtClean="0"/>
              <a:t> </a:t>
            </a:r>
            <a:r>
              <a:rPr lang="en-US" dirty="0" smtClean="0"/>
              <a:t>Computing</a:t>
            </a:r>
            <a:endParaRPr lang="en-US" dirty="0" smtClean="0"/>
          </a:p>
          <a:p>
            <a:r>
              <a:rPr lang="en-US" dirty="0" smtClean="0"/>
              <a:t>Quantum Computing</a:t>
            </a:r>
          </a:p>
          <a:p>
            <a:r>
              <a:rPr lang="en-US" dirty="0" smtClean="0"/>
              <a:t>5G</a:t>
            </a:r>
          </a:p>
          <a:p>
            <a:r>
              <a:rPr lang="en-US" dirty="0" smtClean="0"/>
              <a:t>Industrial </a:t>
            </a:r>
            <a:r>
              <a:rPr lang="en-US" dirty="0" err="1" smtClean="0"/>
              <a:t>IoT</a:t>
            </a:r>
            <a:r>
              <a:rPr lang="en-US" dirty="0" smtClean="0"/>
              <a:t>, Autonomous Vehicles</a:t>
            </a:r>
          </a:p>
          <a:p>
            <a:r>
              <a:rPr lang="en-US" dirty="0" smtClean="0"/>
              <a:t>GPU, AI Chipsets</a:t>
            </a:r>
          </a:p>
          <a:p>
            <a:r>
              <a:rPr lang="en-US" dirty="0" smtClean="0"/>
              <a:t>3D Printing…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3"/>
          <p:cNvSpPr txBox="1">
            <a:spLocks noGrp="1"/>
          </p:cNvSpPr>
          <p:nvPr>
            <p:ph type="title"/>
          </p:nvPr>
        </p:nvSpPr>
        <p:spPr>
          <a:xfrm>
            <a:off x="609759" y="430639"/>
            <a:ext cx="8550739" cy="830997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noProof="0" dirty="0" smtClean="0">
                <a:ln w="1905"/>
                <a:gradFill>
                  <a:gsLst>
                    <a:gs pos="0">
                      <a:srgbClr val="F79646">
                        <a:shade val="20000"/>
                        <a:satMod val="200000"/>
                      </a:srgbClr>
                    </a:gs>
                    <a:gs pos="78000">
                      <a:srgbClr val="F79646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F79646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igh Tower Text" pitchFamily="18" charset="0"/>
                <a:ea typeface="+mj-ea"/>
                <a:cs typeface="+mj-cs"/>
              </a:rPr>
              <a:t>…more technologies to the list…</a:t>
            </a:r>
            <a:endParaRPr kumimoji="0" lang="en-US" sz="4800" b="1" i="0" u="none" strike="noStrike" kern="1200" cap="none" spc="0" normalizeH="0" baseline="0" noProof="0" dirty="0">
              <a:ln w="1905"/>
              <a:solidFill>
                <a:srgbClr val="C0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LnTx/>
              <a:uFillTx/>
              <a:latin typeface="High Tower Text" pitchFamily="18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153987" y="3055203"/>
            <a:ext cx="11835291" cy="830997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noProof="0" dirty="0" smtClean="0">
                <a:ln w="1905"/>
                <a:gradFill>
                  <a:gsLst>
                    <a:gs pos="0">
                      <a:srgbClr val="F79646">
                        <a:shade val="20000"/>
                        <a:satMod val="200000"/>
                      </a:srgbClr>
                    </a:gs>
                    <a:gs pos="78000">
                      <a:srgbClr val="F79646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F79646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igh Tower Text" pitchFamily="18" charset="0"/>
                <a:ea typeface="+mj-ea"/>
                <a:cs typeface="+mj-cs"/>
              </a:rPr>
              <a:t>…</a:t>
            </a:r>
            <a:r>
              <a:rPr lang="en-US" sz="4800" b="1" dirty="0" smtClean="0">
                <a:ln w="1905"/>
                <a:gradFill>
                  <a:gsLst>
                    <a:gs pos="0">
                      <a:srgbClr val="F79646">
                        <a:shade val="20000"/>
                        <a:satMod val="200000"/>
                      </a:srgbClr>
                    </a:gs>
                    <a:gs pos="78000">
                      <a:srgbClr val="F79646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F79646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igh Tower Text" pitchFamily="18" charset="0"/>
                <a:ea typeface="+mj-ea"/>
                <a:cs typeface="+mj-cs"/>
              </a:rPr>
              <a:t>going ahead: </a:t>
            </a:r>
            <a:r>
              <a:rPr lang="en-US" sz="4800" b="1" dirty="0" smtClean="0">
                <a:ln w="1905"/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igh Tower Text" pitchFamily="18" charset="0"/>
                <a:ea typeface="+mj-ea"/>
                <a:cs typeface="+mj-cs"/>
              </a:rPr>
              <a:t>Anticipate the unanticipated!</a:t>
            </a:r>
            <a:endParaRPr kumimoji="0" lang="en-US" sz="4800" b="1" i="0" u="none" strike="noStrike" kern="1200" cap="none" spc="0" normalizeH="0" baseline="0" noProof="0" dirty="0">
              <a:ln w="1905"/>
              <a:solidFill>
                <a:srgbClr val="C0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LnTx/>
              <a:uFillTx/>
              <a:latin typeface="High Tower Text" pitchFamily="18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mazingFuture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4878388" y="2514600"/>
            <a:ext cx="2438400" cy="182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62288" y="4916284"/>
            <a:ext cx="678567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905"/>
                <a:gradFill>
                  <a:gsLst>
                    <a:gs pos="0">
                      <a:srgbClr val="F79646">
                        <a:shade val="20000"/>
                        <a:satMod val="200000"/>
                      </a:srgbClr>
                    </a:gs>
                    <a:gs pos="78000">
                      <a:srgbClr val="F79646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F79646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igh Tower Text" pitchFamily="18" charset="0"/>
              </a:rPr>
              <a:t>…they live happily ever after…???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457215"/>
            <a:ext cx="475303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905"/>
                <a:gradFill>
                  <a:gsLst>
                    <a:gs pos="0">
                      <a:srgbClr val="F79646">
                        <a:shade val="20000"/>
                        <a:satMod val="200000"/>
                      </a:srgbClr>
                    </a:gs>
                    <a:gs pos="78000">
                      <a:srgbClr val="F79646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F79646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igh Tower Text" pitchFamily="18" charset="0"/>
              </a:rPr>
              <a:t>The Story Continues…</a:t>
            </a:r>
          </a:p>
        </p:txBody>
      </p:sp>
      <p:pic>
        <p:nvPicPr>
          <p:cNvPr id="6" name="Picture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3187" y="2057400"/>
            <a:ext cx="3808026" cy="2286000"/>
          </a:xfrm>
          <a:prstGeom prst="rect">
            <a:avLst/>
          </a:prstGeom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0" y="6183868"/>
            <a:ext cx="12195175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     Thank You!                                                                                                                                              </a:t>
            </a:r>
            <a:r>
              <a:rPr lang="en-US" b="1" dirty="0" smtClean="0">
                <a:solidFill>
                  <a:srgbClr val="C00000"/>
                </a:solidFill>
              </a:rPr>
              <a:t>Krishna Kumar &amp; </a:t>
            </a:r>
            <a:r>
              <a:rPr lang="en-US" b="1" dirty="0" err="1" smtClean="0">
                <a:solidFill>
                  <a:srgbClr val="C00000"/>
                </a:solidFill>
              </a:rPr>
              <a:t>Sanil</a:t>
            </a:r>
            <a:r>
              <a:rPr lang="en-US" b="1" dirty="0" smtClean="0">
                <a:solidFill>
                  <a:srgbClr val="C00000"/>
                </a:solidFill>
              </a:rPr>
              <a:t> Kumar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553215"/>
            <a:ext cx="121951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i="1" dirty="0">
                <a:solidFill>
                  <a:prstClr val="black"/>
                </a:solidFill>
              </a:rPr>
              <a:t>Disclaimer: Images &amp; many data are taken from Internet and only used for information sharing. We do not claim  any other rights/correctness to it. Also no commercial usage of these slides allowed.</a:t>
            </a:r>
            <a:r>
              <a:rPr lang="en-US" sz="1400" i="1" dirty="0">
                <a:solidFill>
                  <a:prstClr val="black"/>
                </a:solidFill>
              </a:rPr>
              <a:t> </a:t>
            </a:r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5187" y="2057400"/>
            <a:ext cx="4038600" cy="2294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7" grpId="0" uiExpand="1" build="allAtOnce" animBg="1"/>
      <p:bldP spid="8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 descr="Image result for human and smart phon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5175" cy="61722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-126007" y="6010870"/>
            <a:ext cx="99793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rgbClr val="F79646">
                        <a:shade val="20000"/>
                        <a:satMod val="200000"/>
                      </a:srgbClr>
                    </a:gs>
                    <a:gs pos="78000">
                      <a:srgbClr val="F79646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F79646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igh Tower Text" pitchFamily="18" charset="0"/>
              </a:rPr>
              <a:t>Actually to a smaller rectangle…!</a:t>
            </a:r>
            <a:endParaRPr lang="en-US" sz="5400" b="1" dirty="0">
              <a:ln w="1905"/>
              <a:gradFill>
                <a:gsLst>
                  <a:gs pos="0">
                    <a:srgbClr val="F79646">
                      <a:shade val="20000"/>
                      <a:satMod val="200000"/>
                    </a:srgbClr>
                  </a:gs>
                  <a:gs pos="78000">
                    <a:srgbClr val="F79646">
                      <a:tint val="90000"/>
                      <a:shade val="89000"/>
                      <a:satMod val="220000"/>
                    </a:srgbClr>
                  </a:gs>
                  <a:gs pos="100000">
                    <a:srgbClr val="F79646">
                      <a:tint val="12000"/>
                      <a:satMod val="255000"/>
                    </a:srgb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High Tower Text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90" name="Picture 10" descr="Image result for Io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3594" y="609600"/>
            <a:ext cx="1406769" cy="914400"/>
          </a:xfrm>
          <a:prstGeom prst="rect">
            <a:avLst/>
          </a:prstGeom>
          <a:noFill/>
        </p:spPr>
      </p:pic>
      <p:sp>
        <p:nvSpPr>
          <p:cNvPr id="97282" name="AutoShape 2" descr="Image result for industrial revolution"/>
          <p:cNvSpPr>
            <a:spLocks noChangeAspect="1" noChangeArrowheads="1"/>
          </p:cNvSpPr>
          <p:nvPr/>
        </p:nvSpPr>
        <p:spPr bwMode="auto">
          <a:xfrm>
            <a:off x="155581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7284" name="Picture 4" descr="Image result for industrial revoluti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8387" y="1143000"/>
            <a:ext cx="10210800" cy="4191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8535990" y="4191000"/>
            <a:ext cx="2438400" cy="10668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Robotics, AI, </a:t>
            </a:r>
            <a:r>
              <a:rPr lang="en-US" b="1" dirty="0" err="1" smtClean="0"/>
              <a:t>Nano</a:t>
            </a:r>
            <a:r>
              <a:rPr lang="en-US" b="1" dirty="0" smtClean="0"/>
              <a:t> Technology, Quantum Computing, </a:t>
            </a:r>
            <a:r>
              <a:rPr lang="en-US" b="1" dirty="0" err="1" smtClean="0"/>
              <a:t>IoT</a:t>
            </a:r>
            <a:r>
              <a:rPr lang="en-US" b="1" dirty="0" smtClean="0"/>
              <a:t>…..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-151594" y="5257800"/>
            <a:ext cx="779541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905"/>
                <a:gradFill>
                  <a:gsLst>
                    <a:gs pos="0">
                      <a:srgbClr val="F79646">
                        <a:shade val="20000"/>
                        <a:satMod val="200000"/>
                      </a:srgbClr>
                    </a:gs>
                    <a:gs pos="78000">
                      <a:srgbClr val="F79646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F79646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igh Tower Text" pitchFamily="18" charset="0"/>
              </a:rPr>
              <a:t>4</a:t>
            </a:r>
            <a:r>
              <a:rPr lang="en-US" sz="4000" b="1" baseline="30000" dirty="0" smtClean="0">
                <a:ln w="1905"/>
                <a:gradFill>
                  <a:gsLst>
                    <a:gs pos="0">
                      <a:srgbClr val="F79646">
                        <a:shade val="20000"/>
                        <a:satMod val="200000"/>
                      </a:srgbClr>
                    </a:gs>
                    <a:gs pos="78000">
                      <a:srgbClr val="F79646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F79646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igh Tower Text" pitchFamily="18" charset="0"/>
              </a:rPr>
              <a:t>th</a:t>
            </a:r>
            <a:r>
              <a:rPr lang="en-US" sz="4000" b="1" dirty="0" smtClean="0">
                <a:ln w="1905"/>
                <a:gradFill>
                  <a:gsLst>
                    <a:gs pos="0">
                      <a:srgbClr val="F79646">
                        <a:shade val="20000"/>
                        <a:satMod val="200000"/>
                      </a:srgbClr>
                    </a:gs>
                    <a:gs pos="78000">
                      <a:srgbClr val="F79646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F79646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igh Tower Text" pitchFamily="18" charset="0"/>
              </a:rPr>
              <a:t> Industry Revolution(4IR) here!</a:t>
            </a:r>
            <a:endParaRPr lang="en-US" sz="4000" b="1" dirty="0">
              <a:ln w="1905"/>
              <a:gradFill>
                <a:gsLst>
                  <a:gs pos="0">
                    <a:srgbClr val="F79646">
                      <a:shade val="20000"/>
                      <a:satMod val="200000"/>
                    </a:srgbClr>
                  </a:gs>
                  <a:gs pos="78000">
                    <a:srgbClr val="F79646">
                      <a:tint val="90000"/>
                      <a:shade val="89000"/>
                      <a:satMod val="220000"/>
                    </a:srgbClr>
                  </a:gs>
                  <a:gs pos="100000">
                    <a:srgbClr val="F79646">
                      <a:tint val="12000"/>
                      <a:satMod val="255000"/>
                    </a:srgb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High Tower Text" pitchFamily="18" charset="0"/>
            </a:endParaRPr>
          </a:p>
        </p:txBody>
      </p:sp>
      <p:sp>
        <p:nvSpPr>
          <p:cNvPr id="97286" name="AutoShape 6" descr="Image result for artificial intelligence"/>
          <p:cNvSpPr>
            <a:spLocks noChangeAspect="1" noChangeArrowheads="1"/>
          </p:cNvSpPr>
          <p:nvPr/>
        </p:nvSpPr>
        <p:spPr bwMode="auto">
          <a:xfrm>
            <a:off x="155581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288" name="AutoShape 8" descr="Image result for artificial intelligence"/>
          <p:cNvSpPr>
            <a:spLocks noChangeAspect="1" noChangeArrowheads="1"/>
          </p:cNvSpPr>
          <p:nvPr/>
        </p:nvSpPr>
        <p:spPr bwMode="auto">
          <a:xfrm>
            <a:off x="155581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8" descr="Related imag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31387" y="609612"/>
            <a:ext cx="1295400" cy="914877"/>
          </a:xfrm>
          <a:prstGeom prst="rect">
            <a:avLst/>
          </a:prstGeom>
          <a:noFill/>
        </p:spPr>
      </p:pic>
      <p:sp>
        <p:nvSpPr>
          <p:cNvPr id="15" name="Rounded Rectangle 14"/>
          <p:cNvSpPr/>
          <p:nvPr/>
        </p:nvSpPr>
        <p:spPr>
          <a:xfrm>
            <a:off x="8307390" y="381000"/>
            <a:ext cx="2895600" cy="51816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34993" y="533406"/>
            <a:ext cx="2285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18th to 19th centuries Europe and America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125793" y="533412"/>
            <a:ext cx="1981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1870 and 1914 </a:t>
            </a:r>
          </a:p>
          <a:p>
            <a:r>
              <a:rPr lang="en-US" sz="1400" dirty="0" smtClean="0">
                <a:solidFill>
                  <a:srgbClr val="0070C0"/>
                </a:solidFill>
              </a:rPr>
              <a:t>just before World War I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5868987" y="533412"/>
            <a:ext cx="2057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7030A0"/>
                </a:solidFill>
              </a:rPr>
              <a:t>1980s</a:t>
            </a:r>
          </a:p>
          <a:p>
            <a:pPr algn="ctr"/>
            <a:r>
              <a:rPr lang="en-US" dirty="0" smtClean="0">
                <a:solidFill>
                  <a:srgbClr val="7030A0"/>
                </a:solidFill>
              </a:rPr>
              <a:t>Digital Revolution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11187" y="6248400"/>
            <a:ext cx="10744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2000" b="1" i="1" dirty="0" smtClean="0"/>
              <a:t>“</a:t>
            </a:r>
            <a:r>
              <a:rPr lang="en-US" sz="2000" b="1" i="1" dirty="0" smtClean="0">
                <a:solidFill>
                  <a:srgbClr val="C00000"/>
                </a:solidFill>
              </a:rPr>
              <a:t>Information</a:t>
            </a:r>
            <a:r>
              <a:rPr lang="en-US" sz="2000" b="1" i="1" dirty="0" smtClean="0"/>
              <a:t> is the Oil and </a:t>
            </a:r>
            <a:r>
              <a:rPr lang="en-US" sz="2000" b="1" i="1" dirty="0" smtClean="0">
                <a:solidFill>
                  <a:srgbClr val="C00000"/>
                </a:solidFill>
              </a:rPr>
              <a:t>Analytics</a:t>
            </a:r>
            <a:r>
              <a:rPr lang="en-US" sz="2000" b="1" i="1" dirty="0" smtClean="0"/>
              <a:t> is the Combustion Engine!”  - Gartner</a:t>
            </a:r>
            <a:endParaRPr lang="en-US" sz="20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759" y="1600207"/>
            <a:ext cx="10975658" cy="3962394"/>
          </a:xfrm>
        </p:spPr>
        <p:txBody>
          <a:bodyPr/>
          <a:lstStyle/>
          <a:p>
            <a:r>
              <a:rPr lang="en-US" dirty="0" smtClean="0"/>
              <a:t>Revisit the intro of Cloud, </a:t>
            </a:r>
            <a:r>
              <a:rPr lang="en-US" dirty="0" err="1" smtClean="0"/>
              <a:t>BigData</a:t>
            </a:r>
            <a:r>
              <a:rPr lang="en-US" dirty="0" smtClean="0"/>
              <a:t>, </a:t>
            </a:r>
            <a:r>
              <a:rPr lang="en-US" dirty="0" err="1" smtClean="0"/>
              <a:t>IoT</a:t>
            </a:r>
            <a:r>
              <a:rPr lang="en-US" dirty="0" smtClean="0"/>
              <a:t> and AI</a:t>
            </a:r>
          </a:p>
          <a:p>
            <a:r>
              <a:rPr lang="en-US" dirty="0" smtClean="0"/>
              <a:t>See some interesting day to day use cases</a:t>
            </a:r>
          </a:p>
          <a:p>
            <a:r>
              <a:rPr lang="en-US" dirty="0" smtClean="0"/>
              <a:t>Unlimited possibilities of solutions</a:t>
            </a:r>
          </a:p>
          <a:p>
            <a:pPr lvl="1"/>
            <a:r>
              <a:rPr lang="en-US" dirty="0" smtClean="0"/>
              <a:t>Illustrate a complete solution from scratch</a:t>
            </a:r>
          </a:p>
          <a:p>
            <a:pPr lvl="1"/>
            <a:r>
              <a:rPr lang="en-US" dirty="0" smtClean="0"/>
              <a:t>What happens behind the scene</a:t>
            </a:r>
          </a:p>
          <a:p>
            <a:pPr lvl="1"/>
            <a:r>
              <a:rPr lang="en-US" dirty="0" smtClean="0"/>
              <a:t>Discuss the possibilities (not all! ;)</a:t>
            </a:r>
          </a:p>
          <a:p>
            <a:r>
              <a:rPr lang="en-US" dirty="0" smtClean="0"/>
              <a:t>Going Ahead…possible twists in the story!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760" y="384473"/>
            <a:ext cx="58351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sz="5400" b="1" dirty="0" smtClean="0">
                <a:ln w="1905"/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igh Tower Text" pitchFamily="18" charset="0"/>
              </a:rPr>
              <a:t>Screenplay today…</a:t>
            </a:r>
            <a:endParaRPr lang="en-US" sz="5400" b="1" dirty="0">
              <a:ln w="1905"/>
              <a:solidFill>
                <a:srgbClr val="C0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High Tower Text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187" y="228600"/>
            <a:ext cx="25608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sz="5400" b="1" dirty="0" smtClean="0">
                <a:ln w="1905"/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igh Tower Text" pitchFamily="18" charset="0"/>
              </a:rPr>
              <a:t>Cloud…</a:t>
            </a:r>
            <a:endParaRPr lang="en-US" sz="5400" b="1" dirty="0">
              <a:ln w="1905"/>
              <a:solidFill>
                <a:srgbClr val="C0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High Tower Text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4987" y="1295400"/>
            <a:ext cx="11353800" cy="1477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ea typeface="宋体" charset="-122"/>
              </a:rPr>
              <a:t>Cloud computing</a:t>
            </a:r>
            <a:r>
              <a:rPr lang="en-US" dirty="0" smtClean="0">
                <a:solidFill>
                  <a:prstClr val="black"/>
                </a:solidFill>
                <a:ea typeface="宋体" charset="-122"/>
              </a:rPr>
              <a:t> is a type of Internet-based computing that </a:t>
            </a:r>
            <a:r>
              <a:rPr lang="en-US" sz="2400" b="1" dirty="0" smtClean="0">
                <a:ea typeface="宋体" charset="-122"/>
              </a:rPr>
              <a:t>provides shared computer processing resources and data to computers and other devices on demand</a:t>
            </a:r>
            <a:r>
              <a:rPr lang="en-US" sz="2400" dirty="0" smtClean="0">
                <a:ea typeface="宋体" charset="-122"/>
              </a:rPr>
              <a:t>.</a:t>
            </a:r>
            <a:r>
              <a:rPr lang="en-US" dirty="0" smtClean="0">
                <a:solidFill>
                  <a:prstClr val="black"/>
                </a:solidFill>
                <a:ea typeface="宋体" charset="-122"/>
              </a:rPr>
              <a:t> It is a model for enabling ubiquitous, </a:t>
            </a:r>
            <a:r>
              <a:rPr lang="en-US" sz="2400" b="1" dirty="0" smtClean="0">
                <a:solidFill>
                  <a:srgbClr val="C00000"/>
                </a:solidFill>
                <a:ea typeface="宋体" charset="-122"/>
              </a:rPr>
              <a:t>on-demand</a:t>
            </a:r>
            <a:r>
              <a:rPr lang="en-US" dirty="0" smtClean="0">
                <a:solidFill>
                  <a:prstClr val="black"/>
                </a:solidFill>
                <a:ea typeface="宋体" charset="-122"/>
              </a:rPr>
              <a:t> access to a </a:t>
            </a:r>
            <a:r>
              <a:rPr lang="en-US" sz="2400" b="1" dirty="0" smtClean="0">
                <a:solidFill>
                  <a:srgbClr val="C00000"/>
                </a:solidFill>
                <a:ea typeface="宋体" charset="-122"/>
              </a:rPr>
              <a:t>shared</a:t>
            </a:r>
            <a:r>
              <a:rPr lang="en-US" sz="2400" dirty="0" smtClean="0">
                <a:solidFill>
                  <a:prstClr val="black"/>
                </a:solidFill>
                <a:ea typeface="宋体" charset="-122"/>
              </a:rPr>
              <a:t> </a:t>
            </a:r>
            <a:r>
              <a:rPr lang="en-US" dirty="0" smtClean="0">
                <a:solidFill>
                  <a:prstClr val="black"/>
                </a:solidFill>
                <a:ea typeface="宋体" charset="-122"/>
              </a:rPr>
              <a:t>pool of </a:t>
            </a:r>
            <a:r>
              <a:rPr lang="en-US" sz="2400" b="1" dirty="0" smtClean="0">
                <a:solidFill>
                  <a:srgbClr val="C00000"/>
                </a:solidFill>
                <a:ea typeface="宋体" charset="-122"/>
              </a:rPr>
              <a:t>configurable</a:t>
            </a:r>
            <a:r>
              <a:rPr lang="en-US" sz="2400" dirty="0" smtClean="0">
                <a:solidFill>
                  <a:prstClr val="black"/>
                </a:solidFill>
                <a:ea typeface="宋体" charset="-122"/>
              </a:rPr>
              <a:t> </a:t>
            </a:r>
            <a:r>
              <a:rPr lang="en-US" dirty="0" smtClean="0">
                <a:solidFill>
                  <a:prstClr val="black"/>
                </a:solidFill>
                <a:ea typeface="宋体" charset="-122"/>
              </a:rPr>
              <a:t>computing resources (e.g., computer networks, servers, storage, applications and services)  </a:t>
            </a:r>
            <a:r>
              <a:rPr lang="en-US" i="1" dirty="0" smtClean="0">
                <a:solidFill>
                  <a:prstClr val="black"/>
                </a:solidFill>
                <a:ea typeface="宋体" charset="-122"/>
              </a:rPr>
              <a:t>[from wiki]</a:t>
            </a:r>
            <a:endParaRPr lang="en-US" i="1" dirty="0"/>
          </a:p>
        </p:txBody>
      </p:sp>
      <p:pic>
        <p:nvPicPr>
          <p:cNvPr id="6" name="Picture 4" descr="Image result for Iaas, paas, saa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4987" y="2971800"/>
            <a:ext cx="6477000" cy="3505200"/>
          </a:xfrm>
          <a:prstGeom prst="rect">
            <a:avLst/>
          </a:prstGeom>
          <a:noFill/>
        </p:spPr>
      </p:pic>
      <p:pic>
        <p:nvPicPr>
          <p:cNvPr id="1026" name="Picture 2" descr="Image result for cloud stack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83493" y="2895600"/>
            <a:ext cx="4305300" cy="3581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193" y="228600"/>
            <a:ext cx="31841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sz="5400" b="1" dirty="0" err="1" smtClean="0">
                <a:ln w="1905"/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igh Tower Text" pitchFamily="18" charset="0"/>
              </a:rPr>
              <a:t>BigData</a:t>
            </a:r>
            <a:r>
              <a:rPr lang="en-US" sz="5400" b="1" dirty="0" smtClean="0">
                <a:ln w="1905"/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igh Tower Text" pitchFamily="18" charset="0"/>
              </a:rPr>
              <a:t>…</a:t>
            </a:r>
            <a:endParaRPr lang="en-US" sz="5400" b="1" dirty="0">
              <a:ln w="1905"/>
              <a:solidFill>
                <a:srgbClr val="C0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High Tower Text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4987" y="1295400"/>
            <a:ext cx="11353800" cy="11079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ea typeface="宋体" charset="-122"/>
              </a:rPr>
              <a:t>Big data </a:t>
            </a:r>
            <a:r>
              <a:rPr lang="en-US" dirty="0" smtClean="0">
                <a:solidFill>
                  <a:prstClr val="black"/>
                </a:solidFill>
                <a:ea typeface="宋体" charset="-122"/>
              </a:rPr>
              <a:t>is a term for data sets that are </a:t>
            </a:r>
            <a:r>
              <a:rPr lang="en-US" b="1" dirty="0" smtClean="0">
                <a:solidFill>
                  <a:prstClr val="black"/>
                </a:solidFill>
                <a:ea typeface="宋体" charset="-122"/>
              </a:rPr>
              <a:t>so large or complex that traditional data processing application software is inadequate </a:t>
            </a:r>
            <a:r>
              <a:rPr lang="en-US" dirty="0" smtClean="0">
                <a:solidFill>
                  <a:prstClr val="black"/>
                </a:solidFill>
                <a:ea typeface="宋体" charset="-122"/>
              </a:rPr>
              <a:t>to deal with them. Big data </a:t>
            </a:r>
            <a:r>
              <a:rPr lang="en-US" sz="2400" b="1" dirty="0" smtClean="0">
                <a:solidFill>
                  <a:srgbClr val="C00000"/>
                </a:solidFill>
                <a:ea typeface="宋体" charset="-122"/>
              </a:rPr>
              <a:t>challenges</a:t>
            </a:r>
            <a:r>
              <a:rPr lang="en-US" sz="2400" dirty="0" smtClean="0">
                <a:solidFill>
                  <a:prstClr val="black"/>
                </a:solidFill>
                <a:ea typeface="宋体" charset="-122"/>
              </a:rPr>
              <a:t> </a:t>
            </a:r>
            <a:r>
              <a:rPr lang="en-US" dirty="0" smtClean="0">
                <a:solidFill>
                  <a:prstClr val="black"/>
                </a:solidFill>
                <a:ea typeface="宋体" charset="-122"/>
              </a:rPr>
              <a:t>include </a:t>
            </a:r>
            <a:r>
              <a:rPr lang="en-US" sz="2400" b="1" dirty="0" smtClean="0">
                <a:solidFill>
                  <a:srgbClr val="C00000"/>
                </a:solidFill>
                <a:ea typeface="宋体" charset="-122"/>
              </a:rPr>
              <a:t>capturing</a:t>
            </a:r>
            <a:r>
              <a:rPr lang="en-US" sz="2400" dirty="0" smtClean="0">
                <a:solidFill>
                  <a:prstClr val="black"/>
                </a:solidFill>
                <a:ea typeface="宋体" charset="-122"/>
              </a:rPr>
              <a:t> </a:t>
            </a:r>
            <a:r>
              <a:rPr lang="en-US" dirty="0" smtClean="0">
                <a:solidFill>
                  <a:prstClr val="black"/>
                </a:solidFill>
                <a:ea typeface="宋体" charset="-122"/>
              </a:rPr>
              <a:t>data, data </a:t>
            </a:r>
            <a:r>
              <a:rPr lang="en-US" sz="2400" b="1" dirty="0" smtClean="0">
                <a:solidFill>
                  <a:srgbClr val="C00000"/>
                </a:solidFill>
                <a:ea typeface="宋体" charset="-122"/>
              </a:rPr>
              <a:t>storage</a:t>
            </a:r>
            <a:r>
              <a:rPr lang="en-US" dirty="0" smtClean="0">
                <a:solidFill>
                  <a:prstClr val="black"/>
                </a:solidFill>
                <a:ea typeface="宋体" charset="-122"/>
              </a:rPr>
              <a:t>, data </a:t>
            </a:r>
            <a:r>
              <a:rPr lang="en-US" sz="2400" b="1" dirty="0" smtClean="0">
                <a:solidFill>
                  <a:srgbClr val="C00000"/>
                </a:solidFill>
                <a:ea typeface="宋体" charset="-122"/>
              </a:rPr>
              <a:t>analysis</a:t>
            </a:r>
            <a:r>
              <a:rPr lang="en-US" dirty="0" smtClean="0">
                <a:solidFill>
                  <a:prstClr val="black"/>
                </a:solidFill>
                <a:ea typeface="宋体" charset="-122"/>
              </a:rPr>
              <a:t>, </a:t>
            </a:r>
            <a:r>
              <a:rPr lang="en-US" sz="2400" b="1" dirty="0" smtClean="0">
                <a:solidFill>
                  <a:srgbClr val="C00000"/>
                </a:solidFill>
                <a:ea typeface="宋体" charset="-122"/>
              </a:rPr>
              <a:t>search</a:t>
            </a:r>
            <a:r>
              <a:rPr lang="en-US" dirty="0" smtClean="0">
                <a:solidFill>
                  <a:prstClr val="black"/>
                </a:solidFill>
                <a:ea typeface="宋体" charset="-122"/>
              </a:rPr>
              <a:t>, </a:t>
            </a:r>
            <a:r>
              <a:rPr lang="en-US" sz="2400" b="1" dirty="0" smtClean="0">
                <a:solidFill>
                  <a:srgbClr val="C00000"/>
                </a:solidFill>
                <a:ea typeface="宋体" charset="-122"/>
              </a:rPr>
              <a:t>sharing</a:t>
            </a:r>
            <a:r>
              <a:rPr lang="en-US" dirty="0" smtClean="0">
                <a:solidFill>
                  <a:prstClr val="black"/>
                </a:solidFill>
                <a:ea typeface="宋体" charset="-122"/>
              </a:rPr>
              <a:t>, </a:t>
            </a:r>
            <a:r>
              <a:rPr lang="en-US" sz="2400" b="1" dirty="0" smtClean="0">
                <a:solidFill>
                  <a:srgbClr val="C00000"/>
                </a:solidFill>
                <a:ea typeface="宋体" charset="-122"/>
              </a:rPr>
              <a:t>transfer</a:t>
            </a:r>
            <a:r>
              <a:rPr lang="en-US" dirty="0" smtClean="0">
                <a:solidFill>
                  <a:prstClr val="black"/>
                </a:solidFill>
                <a:ea typeface="宋体" charset="-122"/>
              </a:rPr>
              <a:t>, </a:t>
            </a:r>
            <a:r>
              <a:rPr lang="en-US" sz="2400" b="1" dirty="0" smtClean="0">
                <a:solidFill>
                  <a:srgbClr val="C00000"/>
                </a:solidFill>
                <a:ea typeface="宋体" charset="-122"/>
              </a:rPr>
              <a:t>visualization</a:t>
            </a:r>
            <a:r>
              <a:rPr lang="en-US" dirty="0" smtClean="0">
                <a:solidFill>
                  <a:prstClr val="black"/>
                </a:solidFill>
                <a:ea typeface="宋体" charset="-122"/>
              </a:rPr>
              <a:t>, </a:t>
            </a:r>
            <a:r>
              <a:rPr lang="en-US" sz="2400" b="1" dirty="0" smtClean="0">
                <a:solidFill>
                  <a:srgbClr val="C00000"/>
                </a:solidFill>
                <a:ea typeface="宋体" charset="-122"/>
              </a:rPr>
              <a:t>querying</a:t>
            </a:r>
            <a:r>
              <a:rPr lang="en-US" dirty="0" smtClean="0">
                <a:solidFill>
                  <a:prstClr val="black"/>
                </a:solidFill>
                <a:ea typeface="宋体" charset="-122"/>
              </a:rPr>
              <a:t>, </a:t>
            </a:r>
            <a:r>
              <a:rPr lang="en-US" sz="2400" b="1" dirty="0" smtClean="0">
                <a:solidFill>
                  <a:srgbClr val="C00000"/>
                </a:solidFill>
                <a:ea typeface="宋体" charset="-122"/>
              </a:rPr>
              <a:t>updating</a:t>
            </a:r>
            <a:r>
              <a:rPr lang="en-US" sz="2400" dirty="0" smtClean="0">
                <a:solidFill>
                  <a:prstClr val="black"/>
                </a:solidFill>
                <a:ea typeface="宋体" charset="-122"/>
              </a:rPr>
              <a:t> </a:t>
            </a:r>
            <a:r>
              <a:rPr lang="en-US" dirty="0" smtClean="0">
                <a:solidFill>
                  <a:prstClr val="black"/>
                </a:solidFill>
                <a:ea typeface="宋体" charset="-122"/>
              </a:rPr>
              <a:t>and information </a:t>
            </a:r>
            <a:r>
              <a:rPr lang="en-US" sz="2400" b="1" dirty="0" smtClean="0">
                <a:solidFill>
                  <a:srgbClr val="C00000"/>
                </a:solidFill>
                <a:ea typeface="宋体" charset="-122"/>
              </a:rPr>
              <a:t>privacy</a:t>
            </a:r>
            <a:r>
              <a:rPr lang="en-US" dirty="0" smtClean="0">
                <a:solidFill>
                  <a:prstClr val="black"/>
                </a:solidFill>
                <a:ea typeface="宋体" charset="-122"/>
              </a:rPr>
              <a:t>. </a:t>
            </a:r>
            <a:r>
              <a:rPr lang="en-US" i="1" dirty="0" smtClean="0">
                <a:solidFill>
                  <a:prstClr val="black"/>
                </a:solidFill>
                <a:ea typeface="宋体" charset="-122"/>
              </a:rPr>
              <a:t>[from wiki]</a:t>
            </a:r>
            <a:endParaRPr lang="en-US" i="1" dirty="0"/>
          </a:p>
        </p:txBody>
      </p:sp>
      <p:sp>
        <p:nvSpPr>
          <p:cNvPr id="7" name="Rectangle 6"/>
          <p:cNvSpPr/>
          <p:nvPr/>
        </p:nvSpPr>
        <p:spPr>
          <a:xfrm>
            <a:off x="534987" y="2667000"/>
            <a:ext cx="11353800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Also tends to refer to the use of </a:t>
            </a:r>
            <a:r>
              <a:rPr lang="en-US" b="1" dirty="0" smtClean="0"/>
              <a:t>predictive analytics, user behavior analytics, or certain other advanced data analytics methods </a:t>
            </a:r>
            <a:r>
              <a:rPr lang="en-US" dirty="0" smtClean="0"/>
              <a:t>that </a:t>
            </a:r>
            <a:r>
              <a:rPr lang="en-US" sz="2400" b="1" dirty="0" smtClean="0">
                <a:solidFill>
                  <a:srgbClr val="C00000"/>
                </a:solidFill>
              </a:rPr>
              <a:t>extract value from data</a:t>
            </a:r>
            <a:r>
              <a:rPr lang="en-US" dirty="0" smtClean="0"/>
              <a:t>, and seldom to a particular size of data set. </a:t>
            </a:r>
          </a:p>
        </p:txBody>
      </p:sp>
      <p:pic>
        <p:nvPicPr>
          <p:cNvPr id="8" name="Picture 6" descr="Image result for bigdat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9993" y="3733800"/>
            <a:ext cx="3436840" cy="1295400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6021387" y="3745152"/>
            <a:ext cx="3581400" cy="12618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1999, the term </a:t>
            </a:r>
            <a:r>
              <a:rPr lang="en-US" sz="2800" b="1" dirty="0" smtClean="0">
                <a:solidFill>
                  <a:srgbClr val="C00000"/>
                </a:solidFill>
              </a:rPr>
              <a:t>Big Data </a:t>
            </a:r>
            <a:r>
              <a:rPr lang="en-US" sz="1600" b="1" dirty="0" smtClean="0">
                <a:solidFill>
                  <a:srgbClr val="C00000"/>
                </a:solidFill>
              </a:rPr>
              <a:t>appeared </a:t>
            </a:r>
            <a:r>
              <a:rPr lang="en-US" sz="1600" dirty="0" smtClean="0">
                <a:solidFill>
                  <a:srgbClr val="C00000"/>
                </a:solidFill>
              </a:rPr>
              <a:t>in </a:t>
            </a:r>
            <a:r>
              <a:rPr lang="en-US" sz="1600" dirty="0" smtClean="0">
                <a:solidFill>
                  <a:srgbClr val="C00000"/>
                </a:solidFill>
                <a:hlinkClick r:id="rId3"/>
              </a:rPr>
              <a:t>Visually Exploring Gigabyte Datasets in Real Time</a:t>
            </a:r>
            <a:r>
              <a:rPr lang="en-US" sz="1600" dirty="0" smtClean="0">
                <a:solidFill>
                  <a:srgbClr val="C00000"/>
                </a:solidFill>
              </a:rPr>
              <a:t>, published by the Association for Computing Machinery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1194" y="5405747"/>
            <a:ext cx="111998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 </a:t>
            </a:r>
            <a:r>
              <a:rPr lang="en-US" sz="2400" b="1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90% </a:t>
            </a:r>
            <a:r>
              <a:rPr lang="en-US" sz="24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of the world’s </a:t>
            </a:r>
            <a:r>
              <a:rPr lang="en-US" sz="2400" b="1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data</a:t>
            </a:r>
            <a:r>
              <a:rPr lang="en-US" sz="24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was created in the </a:t>
            </a:r>
            <a:r>
              <a:rPr lang="en-US" sz="2400" b="1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last 2 years</a:t>
            </a:r>
            <a:r>
              <a:rPr lang="en-US" sz="24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. </a:t>
            </a:r>
            <a:endParaRPr lang="en-US" sz="3200" b="1" i="1" dirty="0">
              <a:solidFill>
                <a:srgbClr val="C0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  <p:bldP spid="5" grpId="0" uiExpand="1" build="allAtOnce" animBg="1"/>
      <p:bldP spid="7" grpId="0" build="allAtOnce" animBg="1"/>
      <p:bldP spid="9" grpId="0" animBg="1"/>
      <p:bldP spid="10" grpId="0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 descr="Image result for computer and smartphone scenari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95175" cy="6858000"/>
          </a:xfrm>
          <a:prstGeom prst="rect">
            <a:avLst/>
          </a:prstGeom>
          <a:noFill/>
        </p:spPr>
      </p:pic>
      <p:sp>
        <p:nvSpPr>
          <p:cNvPr id="8" name="Rounded Rectangle 7"/>
          <p:cNvSpPr/>
          <p:nvPr/>
        </p:nvSpPr>
        <p:spPr>
          <a:xfrm>
            <a:off x="547219" y="762000"/>
            <a:ext cx="3986884" cy="6096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Volume</a:t>
            </a:r>
            <a:endParaRPr lang="en-US" b="1" dirty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47219" y="1524000"/>
            <a:ext cx="3986884" cy="6096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Velocity</a:t>
            </a:r>
            <a:endParaRPr lang="en-US" b="1" dirty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47219" y="2286000"/>
            <a:ext cx="3986884" cy="6096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Veracity</a:t>
            </a:r>
            <a:endParaRPr lang="en-US" b="1" dirty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47219" y="3048000"/>
            <a:ext cx="3986884" cy="6096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Variety</a:t>
            </a:r>
            <a:endParaRPr lang="en-US" b="1" dirty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47219" y="3810000"/>
            <a:ext cx="3986884" cy="6096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Value</a:t>
            </a:r>
            <a:endParaRPr lang="en-US" b="1" dirty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47219" y="4572000"/>
            <a:ext cx="3986884" cy="6096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Verification</a:t>
            </a:r>
            <a:endParaRPr lang="en-US" b="1" dirty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47219" y="5334000"/>
            <a:ext cx="3986884" cy="6096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Visualization</a:t>
            </a:r>
            <a:endParaRPr lang="en-US" b="1" dirty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534103" y="762000"/>
            <a:ext cx="6097588" cy="609600"/>
          </a:xfrm>
          <a:prstGeom prst="round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Low			</a:t>
            </a:r>
            <a:r>
              <a:rPr lang="en-US" sz="2800" b="1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Massive</a:t>
            </a:r>
            <a:endParaRPr lang="en-US" sz="1400" b="1" dirty="0">
              <a:solidFill>
                <a:srgbClr val="C0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534103" y="1524000"/>
            <a:ext cx="6097588" cy="609600"/>
          </a:xfrm>
          <a:prstGeom prst="round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Slow		</a:t>
            </a:r>
            <a:r>
              <a:rPr lang="en-US" sz="2800" b="1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Accelerated</a:t>
            </a:r>
            <a:r>
              <a:rPr lang="en-US" sz="2800" b="1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	</a:t>
            </a:r>
            <a:endParaRPr lang="en-US" sz="1400" b="1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534103" y="2286000"/>
            <a:ext cx="6957504" cy="609600"/>
          </a:xfrm>
          <a:prstGeom prst="round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High		</a:t>
            </a:r>
            <a:r>
              <a:rPr lang="en-US" sz="2800" b="1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Uncertain Data</a:t>
            </a:r>
            <a:endParaRPr lang="en-US" sz="1400" b="1" dirty="0">
              <a:solidFill>
                <a:srgbClr val="C0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534103" y="3048000"/>
            <a:ext cx="6097588" cy="609600"/>
          </a:xfrm>
          <a:prstGeom prst="round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Less			</a:t>
            </a:r>
            <a:r>
              <a:rPr lang="en-US" sz="2800" b="1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All Kind</a:t>
            </a:r>
            <a:endParaRPr lang="en-US" sz="1400" b="1" dirty="0">
              <a:solidFill>
                <a:srgbClr val="C0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534105" y="3810000"/>
            <a:ext cx="7661071" cy="609600"/>
          </a:xfrm>
          <a:prstGeom prst="round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High		</a:t>
            </a:r>
            <a:r>
              <a:rPr lang="en-US" sz="2800" b="1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Low per Volume</a:t>
            </a:r>
            <a:endParaRPr lang="en-US" sz="1400" b="1" dirty="0">
              <a:solidFill>
                <a:srgbClr val="C0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534103" y="4572000"/>
            <a:ext cx="6097588" cy="609600"/>
          </a:xfrm>
          <a:prstGeom prst="round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Not</a:t>
            </a:r>
            <a:r>
              <a:rPr lang="en-US" sz="2800" b="1" dirty="0" smtClean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Critical	Very Critical</a:t>
            </a:r>
            <a:endParaRPr lang="en-US" sz="1400" b="1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534105" y="5334000"/>
            <a:ext cx="7661071" cy="609600"/>
          </a:xfrm>
          <a:prstGeom prst="round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Simple,</a:t>
            </a:r>
            <a:r>
              <a:rPr lang="en-US" sz="2800" b="1" dirty="0" smtClean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Easy	Complex, Access</a:t>
            </a:r>
            <a:endParaRPr lang="en-US" sz="1400" b="1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4612278" y="1066800"/>
            <a:ext cx="8599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612279" y="1828800"/>
            <a:ext cx="11726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612279" y="2590800"/>
            <a:ext cx="11726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690453" y="3352800"/>
            <a:ext cx="11726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690453" y="4191000"/>
            <a:ext cx="11726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690452" y="4876800"/>
            <a:ext cx="21888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690453" y="5638800"/>
            <a:ext cx="257974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597</TotalTime>
  <Words>1293</Words>
  <Application>Microsoft Office PowerPoint</Application>
  <PresentationFormat>Custom</PresentationFormat>
  <Paragraphs>193</Paragraphs>
  <Slides>36</Slides>
  <Notes>4</Notes>
  <HiddenSlides>0</HiddenSlides>
  <MMClips>2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1_Office Theme</vt:lpstr>
      <vt:lpstr>2_Office Theme</vt:lpstr>
      <vt:lpstr>Custom Design</vt:lpstr>
      <vt:lpstr>Slide 1</vt:lpstr>
      <vt:lpstr>Slide 2</vt:lpstr>
      <vt:lpstr>Slide 3</vt:lpstr>
      <vt:lpstr>Slide 4</vt:lpstr>
      <vt:lpstr>Slide 5</vt:lpstr>
      <vt:lpstr>Screenplay today…</vt:lpstr>
      <vt:lpstr>Cloud…</vt:lpstr>
      <vt:lpstr>BigData…</vt:lpstr>
      <vt:lpstr>Slide 9</vt:lpstr>
      <vt:lpstr>IoT…</vt:lpstr>
      <vt:lpstr>Artificial Intelligence…</vt:lpstr>
      <vt:lpstr>Health Care for HIV Patients are critical…!</vt:lpstr>
      <vt:lpstr>Usecase…</vt:lpstr>
      <vt:lpstr>…what we need, minimum?</vt:lpstr>
      <vt:lpstr>…add more perspectives…</vt:lpstr>
      <vt:lpstr>…technologies connected; a solution is getting ready…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…already citites getting smarter…! Top Smart Cities</vt:lpstr>
      <vt:lpstr>…more technologies to the list…</vt:lpstr>
      <vt:lpstr>Slide 34</vt:lpstr>
      <vt:lpstr>Slide 35</vt:lpstr>
      <vt:lpstr>Slide 36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Sanil kumar</dc:creator>
  <cp:lastModifiedBy>S00900579</cp:lastModifiedBy>
  <cp:revision>108</cp:revision>
  <dcterms:modified xsi:type="dcterms:W3CDTF">2017-10-14T05:37:33Z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(3)QuMQYlmNCO9JlEUHgwpesY64TxmDdqwICgc9VW7ajHp7R55wuQvvGrSdwWfxEOEey2MO8DOi
5lHaZPAomunmugvoONyIxIITpt2BHYgFRbKrhTzyrU58Z5aGY+apW2TGGHjEK1fB1Tp7Q4jB
Y4vbJnP3VvXlh3Ouo9cXmflqpnivKhz+++8LxmpOOY+KEOraz08kVpEupuV7UMC6tM+SHobP
LLNB7v9P6DA9TGFGZd</vt:lpwstr>
  </property>
  <property fmtid="{D5CDD505-2E9C-101B-9397-08002B2CF9AE}" pid="3" name="_2015_ms_pID_7253431">
    <vt:lpwstr>4X349VPYF+ZMsnBHQ1pfIJLsbvW/FIjYl9pr+aCG3QSkuGF15Dp9Pp
pGnytaSHL2nqbjRAUYvo+As0zHdfBBV9JeUzhT1ira/S86JiSAnxi/ljk80gaWvsyjgFVAR9
flxl8OCXJoXbcRf2xwpBaNDr4qH44ZuF+EhXsVxuIYY75vawqVnXhsVqVTZIRLjYQQbCArfM
hhYfYHeJ2liMSofvO7vWIQgnUUunxBFA5o5W</vt:lpwstr>
  </property>
  <property fmtid="{D5CDD505-2E9C-101B-9397-08002B2CF9AE}" pid="4" name="_2015_ms_pID_7253432">
    <vt:lpwstr>9Q==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1507948666</vt:lpwstr>
  </property>
</Properties>
</file>